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dumu Regular" panose="02000503000000000000" pitchFamily="2" charset="0"/>
      <p:regular r:id="rId15"/>
    </p:embeddedFont>
    <p:embeddedFont>
      <p:font typeface="Aileron Heavy" pitchFamily="2" charset="77"/>
      <p:regular r:id="rId16"/>
      <p:bold r:id="rId17"/>
    </p:embeddedFont>
    <p:embeddedFont>
      <p:font typeface="Aileron Regular" pitchFamily="2" charset="77"/>
      <p:regular r:id="rId18"/>
    </p:embeddedFont>
    <p:embeddedFont>
      <p:font typeface="Bricolage Grotesque 28 Condensed" panose="020B0605040402000204" pitchFamily="34" charset="0"/>
      <p:regular r:id="rId19"/>
    </p:embeddedFont>
    <p:embeddedFont>
      <p:font typeface="Garet Bold" pitchFamily="2" charset="77"/>
      <p:regular r:id="rId20"/>
      <p:bold r:id="rId21"/>
    </p:embeddedFont>
    <p:embeddedFont>
      <p:font typeface="Raleway" pitchFamily="2" charset="77"/>
      <p:regular r:id="rId22"/>
    </p:embeddedFont>
    <p:embeddedFont>
      <p:font typeface="Raleway Bold" pitchFamily="2" charset="77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29" autoAdjust="0"/>
    <p:restoredTop sz="94693" autoAdjust="0"/>
  </p:normalViewPr>
  <p:slideViewPr>
    <p:cSldViewPr>
      <p:cViewPr varScale="1">
        <p:scale>
          <a:sx n="68" d="100"/>
          <a:sy n="68" d="100"/>
        </p:scale>
        <p:origin x="264" y="10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D750E-93B7-FC42-8300-084A2DAFDA57}" type="datetimeFigureOut">
              <a:rPr lang="en-EG" smtClean="0"/>
              <a:t>25/02/2025</a:t>
            </a:fld>
            <a:endParaRPr lang="en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B96C52-5D08-D94C-91C8-6BE3EE810ED7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03208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96C52-5D08-D94C-91C8-6BE3EE810ED7}" type="slidenum">
              <a:rPr lang="en-EG" smtClean="0"/>
              <a:t>4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230902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hyperlink" Target="https://github.com/ahmed-ahmedd/guestbook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hyperlink" Target="https://github.com/ahmed-ahmedd/guestbook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hmed-ahmedd/guestbook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2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4.svg"/><Relationship Id="rId3" Type="http://schemas.openxmlformats.org/officeDocument/2006/relationships/image" Target="../media/image2.svg"/><Relationship Id="rId7" Type="http://schemas.openxmlformats.org/officeDocument/2006/relationships/image" Target="../media/image24.png"/><Relationship Id="rId12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7.svg"/><Relationship Id="rId5" Type="http://schemas.openxmlformats.org/officeDocument/2006/relationships/image" Target="../media/image22.png"/><Relationship Id="rId10" Type="http://schemas.openxmlformats.org/officeDocument/2006/relationships/image" Target="../media/image6.png"/><Relationship Id="rId4" Type="http://schemas.openxmlformats.org/officeDocument/2006/relationships/image" Target="../media/image21.jpeg"/><Relationship Id="rId9" Type="http://schemas.openxmlformats.org/officeDocument/2006/relationships/image" Target="../media/image26.jpeg"/><Relationship Id="rId14" Type="http://schemas.openxmlformats.org/officeDocument/2006/relationships/hyperlink" Target="https://github.com/ahmed-ahmedd/guestbook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.png"/><Relationship Id="rId7" Type="http://schemas.openxmlformats.org/officeDocument/2006/relationships/image" Target="../media/image4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10" Type="http://schemas.openxmlformats.org/officeDocument/2006/relationships/hyperlink" Target="https://github.com/ahmed-ahmedd/guestbook" TargetMode="External"/><Relationship Id="rId4" Type="http://schemas.openxmlformats.org/officeDocument/2006/relationships/image" Target="../media/image7.svg"/><Relationship Id="rId9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2.sv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hyperlink" Target="https://github.com/ahmed-ahmedd/guestbook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github.com/ahmed-ahmedd/guestboo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ahmed-ahmedd/guestbook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2.sv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hyperlink" Target="https://github.com/ahmed-ahmedd/guestbook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ahmed-ahmedd/guestbook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hmed-ahmedd/guestbook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1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hyperlink" Target="https://github.com/ahmed-ahmedd/guestbook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1028694" y="1905209"/>
            <a:ext cx="16230608" cy="0"/>
          </a:xfrm>
          <a:prstGeom prst="line">
            <a:avLst/>
          </a:prstGeom>
          <a:ln w="9525" cap="flat">
            <a:solidFill>
              <a:srgbClr val="5D5D5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EG"/>
          </a:p>
        </p:txBody>
      </p:sp>
      <p:sp>
        <p:nvSpPr>
          <p:cNvPr id="6" name="AutoShape 6"/>
          <p:cNvSpPr/>
          <p:nvPr/>
        </p:nvSpPr>
        <p:spPr>
          <a:xfrm>
            <a:off x="1028698" y="854010"/>
            <a:ext cx="16230608" cy="0"/>
          </a:xfrm>
          <a:prstGeom prst="line">
            <a:avLst/>
          </a:prstGeom>
          <a:ln w="9525" cap="flat">
            <a:solidFill>
              <a:srgbClr val="5D5D5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EG"/>
          </a:p>
        </p:txBody>
      </p:sp>
      <p:sp>
        <p:nvSpPr>
          <p:cNvPr id="7" name="Freeform 7"/>
          <p:cNvSpPr/>
          <p:nvPr/>
        </p:nvSpPr>
        <p:spPr>
          <a:xfrm>
            <a:off x="1717544" y="1124141"/>
            <a:ext cx="527235" cy="510938"/>
          </a:xfrm>
          <a:custGeom>
            <a:avLst/>
            <a:gdLst/>
            <a:ahLst/>
            <a:cxnLst/>
            <a:rect l="l" t="t" r="r" b="b"/>
            <a:pathLst>
              <a:path w="527235" h="510938">
                <a:moveTo>
                  <a:pt x="0" y="0"/>
                </a:moveTo>
                <a:lnTo>
                  <a:pt x="527235" y="0"/>
                </a:lnTo>
                <a:lnTo>
                  <a:pt x="527235" y="510938"/>
                </a:lnTo>
                <a:lnTo>
                  <a:pt x="0" y="510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8" name="Freeform 8"/>
          <p:cNvSpPr/>
          <p:nvPr/>
        </p:nvSpPr>
        <p:spPr>
          <a:xfrm>
            <a:off x="16218669" y="1296803"/>
            <a:ext cx="351783" cy="203394"/>
          </a:xfrm>
          <a:custGeom>
            <a:avLst/>
            <a:gdLst/>
            <a:ahLst/>
            <a:cxnLst/>
            <a:rect l="l" t="t" r="r" b="b"/>
            <a:pathLst>
              <a:path w="351783" h="203394">
                <a:moveTo>
                  <a:pt x="0" y="0"/>
                </a:moveTo>
                <a:lnTo>
                  <a:pt x="351783" y="0"/>
                </a:lnTo>
                <a:lnTo>
                  <a:pt x="351783" y="203394"/>
                </a:lnTo>
                <a:lnTo>
                  <a:pt x="0" y="2033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grpSp>
        <p:nvGrpSpPr>
          <p:cNvPr id="9" name="Group 9"/>
          <p:cNvGrpSpPr/>
          <p:nvPr/>
        </p:nvGrpSpPr>
        <p:grpSpPr>
          <a:xfrm>
            <a:off x="7366556" y="1271706"/>
            <a:ext cx="279079" cy="27907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35C1D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776108" y="1271706"/>
            <a:ext cx="279079" cy="27907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35C1D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185659" y="1271706"/>
            <a:ext cx="279079" cy="279079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35C1D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155798" y="2860652"/>
            <a:ext cx="6103492" cy="4086719"/>
            <a:chOff x="0" y="0"/>
            <a:chExt cx="925425" cy="61963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25425" cy="619638"/>
            </a:xfrm>
            <a:custGeom>
              <a:avLst/>
              <a:gdLst/>
              <a:ahLst/>
              <a:cxnLst/>
              <a:rect l="l" t="t" r="r" b="b"/>
              <a:pathLst>
                <a:path w="925425" h="619638">
                  <a:moveTo>
                    <a:pt x="29174" y="0"/>
                  </a:moveTo>
                  <a:lnTo>
                    <a:pt x="896251" y="0"/>
                  </a:lnTo>
                  <a:cubicBezTo>
                    <a:pt x="912364" y="0"/>
                    <a:pt x="925425" y="13062"/>
                    <a:pt x="925425" y="29174"/>
                  </a:cubicBezTo>
                  <a:lnTo>
                    <a:pt x="925425" y="590464"/>
                  </a:lnTo>
                  <a:cubicBezTo>
                    <a:pt x="925425" y="598201"/>
                    <a:pt x="922352" y="605622"/>
                    <a:pt x="916880" y="611093"/>
                  </a:cubicBezTo>
                  <a:cubicBezTo>
                    <a:pt x="911409" y="616564"/>
                    <a:pt x="903989" y="619638"/>
                    <a:pt x="896251" y="619638"/>
                  </a:cubicBezTo>
                  <a:lnTo>
                    <a:pt x="29174" y="619638"/>
                  </a:lnTo>
                  <a:cubicBezTo>
                    <a:pt x="21437" y="619638"/>
                    <a:pt x="14016" y="616564"/>
                    <a:pt x="8545" y="611093"/>
                  </a:cubicBezTo>
                  <a:cubicBezTo>
                    <a:pt x="3074" y="605622"/>
                    <a:pt x="0" y="598201"/>
                    <a:pt x="0" y="590464"/>
                  </a:cubicBezTo>
                  <a:lnTo>
                    <a:pt x="0" y="29174"/>
                  </a:lnTo>
                  <a:cubicBezTo>
                    <a:pt x="0" y="21437"/>
                    <a:pt x="3074" y="14016"/>
                    <a:pt x="8545" y="8545"/>
                  </a:cubicBezTo>
                  <a:cubicBezTo>
                    <a:pt x="14016" y="3074"/>
                    <a:pt x="21437" y="0"/>
                    <a:pt x="29174" y="0"/>
                  </a:cubicBezTo>
                  <a:close/>
                </a:path>
              </a:pathLst>
            </a:custGeom>
            <a:blipFill>
              <a:blip r:embed="rId6"/>
              <a:stretch>
                <a:fillRect l="-22831" t="-28181" r="-6271" b="-361"/>
              </a:stretch>
            </a:blipFill>
          </p:spPr>
          <p:txBody>
            <a:bodyPr/>
            <a:lstStyle/>
            <a:p>
              <a:endParaRPr lang="en-EG"/>
            </a:p>
          </p:txBody>
        </p:sp>
      </p:grpSp>
      <p:sp>
        <p:nvSpPr>
          <p:cNvPr id="20" name="Freeform 20"/>
          <p:cNvSpPr/>
          <p:nvPr/>
        </p:nvSpPr>
        <p:spPr>
          <a:xfrm rot="2906004">
            <a:off x="8179674" y="2913772"/>
            <a:ext cx="1282695" cy="1282695"/>
          </a:xfrm>
          <a:custGeom>
            <a:avLst/>
            <a:gdLst/>
            <a:ahLst/>
            <a:cxnLst/>
            <a:rect l="l" t="t" r="r" b="b"/>
            <a:pathLst>
              <a:path w="1282695" h="1282695">
                <a:moveTo>
                  <a:pt x="0" y="0"/>
                </a:moveTo>
                <a:lnTo>
                  <a:pt x="1282694" y="0"/>
                </a:lnTo>
                <a:lnTo>
                  <a:pt x="1282694" y="1282694"/>
                </a:lnTo>
                <a:lnTo>
                  <a:pt x="0" y="12826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grpSp>
        <p:nvGrpSpPr>
          <p:cNvPr id="21" name="Group 21"/>
          <p:cNvGrpSpPr/>
          <p:nvPr/>
        </p:nvGrpSpPr>
        <p:grpSpPr>
          <a:xfrm>
            <a:off x="1028694" y="7468929"/>
            <a:ext cx="9302401" cy="1304777"/>
            <a:chOff x="0" y="0"/>
            <a:chExt cx="2707132" cy="37970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707131" cy="379709"/>
            </a:xfrm>
            <a:custGeom>
              <a:avLst/>
              <a:gdLst/>
              <a:ahLst/>
              <a:cxnLst/>
              <a:rect l="l" t="t" r="r" b="b"/>
              <a:pathLst>
                <a:path w="2707131" h="379709">
                  <a:moveTo>
                    <a:pt x="42445" y="0"/>
                  </a:moveTo>
                  <a:lnTo>
                    <a:pt x="2664687" y="0"/>
                  </a:lnTo>
                  <a:cubicBezTo>
                    <a:pt x="2675944" y="0"/>
                    <a:pt x="2686740" y="4472"/>
                    <a:pt x="2694700" y="12432"/>
                  </a:cubicBezTo>
                  <a:cubicBezTo>
                    <a:pt x="2702660" y="20392"/>
                    <a:pt x="2707131" y="31188"/>
                    <a:pt x="2707131" y="42445"/>
                  </a:cubicBezTo>
                  <a:lnTo>
                    <a:pt x="2707131" y="337264"/>
                  </a:lnTo>
                  <a:cubicBezTo>
                    <a:pt x="2707131" y="348521"/>
                    <a:pt x="2702660" y="359317"/>
                    <a:pt x="2694700" y="367277"/>
                  </a:cubicBezTo>
                  <a:cubicBezTo>
                    <a:pt x="2686740" y="375237"/>
                    <a:pt x="2675944" y="379709"/>
                    <a:pt x="2664687" y="379709"/>
                  </a:cubicBezTo>
                  <a:lnTo>
                    <a:pt x="42445" y="379709"/>
                  </a:lnTo>
                  <a:cubicBezTo>
                    <a:pt x="31188" y="379709"/>
                    <a:pt x="20392" y="375237"/>
                    <a:pt x="12432" y="367277"/>
                  </a:cubicBezTo>
                  <a:cubicBezTo>
                    <a:pt x="4472" y="359317"/>
                    <a:pt x="0" y="348521"/>
                    <a:pt x="0" y="337264"/>
                  </a:cubicBezTo>
                  <a:lnTo>
                    <a:pt x="0" y="42445"/>
                  </a:lnTo>
                  <a:cubicBezTo>
                    <a:pt x="0" y="31188"/>
                    <a:pt x="4472" y="20392"/>
                    <a:pt x="12432" y="12432"/>
                  </a:cubicBezTo>
                  <a:cubicBezTo>
                    <a:pt x="20392" y="4472"/>
                    <a:pt x="31188" y="0"/>
                    <a:pt x="424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D4D4D"/>
              </a:solidFill>
              <a:prstDash val="solid"/>
              <a:round/>
            </a:ln>
          </p:spPr>
          <p:txBody>
            <a:bodyPr/>
            <a:lstStyle/>
            <a:p>
              <a:endParaRPr lang="en-EG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2707132" cy="417809"/>
            </a:xfrm>
            <a:prstGeom prst="rect">
              <a:avLst/>
            </a:prstGeom>
          </p:spPr>
          <p:txBody>
            <a:bodyPr lIns="51308" tIns="51308" rIns="51308" bIns="51308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28694" y="2860652"/>
            <a:ext cx="5549252" cy="954005"/>
            <a:chOff x="0" y="0"/>
            <a:chExt cx="1614912" cy="27762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614912" cy="277629"/>
            </a:xfrm>
            <a:custGeom>
              <a:avLst/>
              <a:gdLst/>
              <a:ahLst/>
              <a:cxnLst/>
              <a:rect l="l" t="t" r="r" b="b"/>
              <a:pathLst>
                <a:path w="1614912" h="277629">
                  <a:moveTo>
                    <a:pt x="71152" y="0"/>
                  </a:moveTo>
                  <a:lnTo>
                    <a:pt x="1543760" y="0"/>
                  </a:lnTo>
                  <a:cubicBezTo>
                    <a:pt x="1562631" y="0"/>
                    <a:pt x="1580728" y="7496"/>
                    <a:pt x="1594072" y="20840"/>
                  </a:cubicBezTo>
                  <a:cubicBezTo>
                    <a:pt x="1607415" y="34183"/>
                    <a:pt x="1614912" y="52281"/>
                    <a:pt x="1614912" y="71152"/>
                  </a:cubicBezTo>
                  <a:lnTo>
                    <a:pt x="1614912" y="206477"/>
                  </a:lnTo>
                  <a:cubicBezTo>
                    <a:pt x="1614912" y="225348"/>
                    <a:pt x="1607415" y="243446"/>
                    <a:pt x="1594072" y="256789"/>
                  </a:cubicBezTo>
                  <a:cubicBezTo>
                    <a:pt x="1580728" y="270133"/>
                    <a:pt x="1562631" y="277629"/>
                    <a:pt x="1543760" y="277629"/>
                  </a:cubicBezTo>
                  <a:lnTo>
                    <a:pt x="71152" y="277629"/>
                  </a:lnTo>
                  <a:cubicBezTo>
                    <a:pt x="52281" y="277629"/>
                    <a:pt x="34183" y="270133"/>
                    <a:pt x="20840" y="256789"/>
                  </a:cubicBezTo>
                  <a:cubicBezTo>
                    <a:pt x="7496" y="243446"/>
                    <a:pt x="0" y="225348"/>
                    <a:pt x="0" y="206477"/>
                  </a:cubicBezTo>
                  <a:lnTo>
                    <a:pt x="0" y="71152"/>
                  </a:lnTo>
                  <a:cubicBezTo>
                    <a:pt x="0" y="52281"/>
                    <a:pt x="7496" y="34183"/>
                    <a:pt x="20840" y="20840"/>
                  </a:cubicBezTo>
                  <a:cubicBezTo>
                    <a:pt x="34183" y="7496"/>
                    <a:pt x="52281" y="0"/>
                    <a:pt x="71152" y="0"/>
                  </a:cubicBezTo>
                  <a:close/>
                </a:path>
              </a:pathLst>
            </a:custGeom>
            <a:solidFill>
              <a:srgbClr val="597E52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EG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614912" cy="315729"/>
            </a:xfrm>
            <a:prstGeom prst="rect">
              <a:avLst/>
            </a:prstGeom>
          </p:spPr>
          <p:txBody>
            <a:bodyPr lIns="51308" tIns="51308" rIns="51308" bIns="51308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sp>
        <p:nvSpPr>
          <p:cNvPr id="27" name="AutoShape 27"/>
          <p:cNvSpPr/>
          <p:nvPr/>
        </p:nvSpPr>
        <p:spPr>
          <a:xfrm>
            <a:off x="11155798" y="8332759"/>
            <a:ext cx="2503528" cy="0"/>
          </a:xfrm>
          <a:prstGeom prst="line">
            <a:avLst/>
          </a:prstGeom>
          <a:ln w="19050" cap="flat">
            <a:solidFill>
              <a:srgbClr val="5D5D5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EG"/>
          </a:p>
        </p:txBody>
      </p:sp>
      <p:sp>
        <p:nvSpPr>
          <p:cNvPr id="28" name="TextBox 28"/>
          <p:cNvSpPr txBox="1"/>
          <p:nvPr/>
        </p:nvSpPr>
        <p:spPr>
          <a:xfrm>
            <a:off x="2505904" y="1232957"/>
            <a:ext cx="1494972" cy="315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1"/>
              </a:lnSpc>
            </a:pPr>
            <a:r>
              <a:rPr lang="en-US" sz="1829" u="sng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  <a:hlinkClick r:id="rId9" tooltip="https://github.com/ahmed-ahmedd/guestbook"/>
              </a:rPr>
              <a:t>guestbook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527519" y="1241682"/>
            <a:ext cx="1118969" cy="315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4"/>
              </a:lnSpc>
            </a:pPr>
            <a:r>
              <a:rPr lang="en-US" sz="1831" u="sng">
                <a:solidFill>
                  <a:srgbClr val="A78333"/>
                </a:solidFill>
                <a:latin typeface="Raleway"/>
                <a:ea typeface="Raleway"/>
                <a:cs typeface="Raleway"/>
                <a:sym typeface="Raleway"/>
              </a:rPr>
              <a:t>Home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730938" y="1233606"/>
            <a:ext cx="1418304" cy="315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4"/>
              </a:lnSpc>
            </a:pPr>
            <a:r>
              <a:rPr lang="en-US" sz="183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Discussion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282592" y="1232957"/>
            <a:ext cx="1470113" cy="315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4"/>
              </a:lnSpc>
            </a:pPr>
            <a:r>
              <a:rPr lang="en-US" sz="183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Conclusion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28700" y="4614836"/>
            <a:ext cx="9302398" cy="3987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43"/>
              </a:lnSpc>
            </a:pPr>
            <a:r>
              <a:rPr lang="en-US" sz="10343">
                <a:solidFill>
                  <a:srgbClr val="000000"/>
                </a:solidFill>
                <a:latin typeface="Bricolage Grotesque 28 Condensed"/>
                <a:ea typeface="Bricolage Grotesque 28 Condensed"/>
                <a:cs typeface="Bricolage Grotesque 28 Condensed"/>
                <a:sym typeface="Bricolage Grotesque 28 Condensed"/>
              </a:rPr>
              <a:t>PROJECT PLANNING &amp; MANAGEMENT</a:t>
            </a:r>
          </a:p>
          <a:p>
            <a:pPr algn="l">
              <a:lnSpc>
                <a:spcPts val="10343"/>
              </a:lnSpc>
            </a:pPr>
            <a:endParaRPr lang="en-US" sz="10343">
              <a:solidFill>
                <a:srgbClr val="000000"/>
              </a:solidFill>
              <a:latin typeface="Bricolage Grotesque 28 Condensed"/>
              <a:ea typeface="Bricolage Grotesque 28 Condensed"/>
              <a:cs typeface="Bricolage Grotesque 28 Condensed"/>
              <a:sym typeface="Bricolage Grotesque 28 Condense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028700" y="7900350"/>
            <a:ext cx="9302396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0"/>
              </a:lnSpc>
            </a:pPr>
            <a:r>
              <a:rPr lang="en-US" sz="2808">
                <a:solidFill>
                  <a:srgbClr val="585858"/>
                </a:solidFill>
                <a:latin typeface="Raleway"/>
                <a:ea typeface="Raleway"/>
                <a:cs typeface="Raleway"/>
                <a:sym typeface="Raleway"/>
              </a:rPr>
              <a:t>Project Documentation Guidelines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647478" y="3155350"/>
            <a:ext cx="4676573" cy="399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0"/>
              </a:lnSpc>
            </a:pPr>
            <a:r>
              <a:rPr lang="en-US" sz="259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Presented By : DevOps Team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043501" y="8039688"/>
            <a:ext cx="3215793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72"/>
              </a:lnSpc>
            </a:pPr>
            <a:r>
              <a:rPr lang="en-US" sz="2810">
                <a:solidFill>
                  <a:srgbClr val="585858"/>
                </a:solidFill>
                <a:latin typeface="Raleway"/>
                <a:ea typeface="Raleway"/>
                <a:cs typeface="Raleway"/>
                <a:sym typeface="Raleway"/>
              </a:rPr>
              <a:t>February 25,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905209"/>
            <a:ext cx="16230608" cy="0"/>
          </a:xfrm>
          <a:prstGeom prst="line">
            <a:avLst/>
          </a:prstGeom>
          <a:ln w="9525" cap="flat">
            <a:solidFill>
              <a:srgbClr val="5D5D5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EG"/>
          </a:p>
        </p:txBody>
      </p:sp>
      <p:sp>
        <p:nvSpPr>
          <p:cNvPr id="3" name="AutoShape 3"/>
          <p:cNvSpPr/>
          <p:nvPr/>
        </p:nvSpPr>
        <p:spPr>
          <a:xfrm>
            <a:off x="1028698" y="854010"/>
            <a:ext cx="16230608" cy="0"/>
          </a:xfrm>
          <a:prstGeom prst="line">
            <a:avLst/>
          </a:prstGeom>
          <a:ln w="9525" cap="flat">
            <a:solidFill>
              <a:srgbClr val="5D5D5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EG"/>
          </a:p>
        </p:txBody>
      </p:sp>
      <p:sp>
        <p:nvSpPr>
          <p:cNvPr id="4" name="Freeform 4"/>
          <p:cNvSpPr/>
          <p:nvPr/>
        </p:nvSpPr>
        <p:spPr>
          <a:xfrm>
            <a:off x="1717544" y="1124141"/>
            <a:ext cx="527235" cy="510938"/>
          </a:xfrm>
          <a:custGeom>
            <a:avLst/>
            <a:gdLst/>
            <a:ahLst/>
            <a:cxnLst/>
            <a:rect l="l" t="t" r="r" b="b"/>
            <a:pathLst>
              <a:path w="527235" h="510938">
                <a:moveTo>
                  <a:pt x="0" y="0"/>
                </a:moveTo>
                <a:lnTo>
                  <a:pt x="527235" y="0"/>
                </a:lnTo>
                <a:lnTo>
                  <a:pt x="527235" y="510938"/>
                </a:lnTo>
                <a:lnTo>
                  <a:pt x="0" y="510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grpSp>
        <p:nvGrpSpPr>
          <p:cNvPr id="5" name="Group 5"/>
          <p:cNvGrpSpPr/>
          <p:nvPr/>
        </p:nvGrpSpPr>
        <p:grpSpPr>
          <a:xfrm>
            <a:off x="7366556" y="1271706"/>
            <a:ext cx="279079" cy="27907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35C1D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776108" y="1271706"/>
            <a:ext cx="279079" cy="27907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35C1D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185659" y="1271706"/>
            <a:ext cx="279079" cy="27907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35C1D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694" y="5796099"/>
            <a:ext cx="16230600" cy="2898404"/>
            <a:chOff x="0" y="0"/>
            <a:chExt cx="3473602" cy="62030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473602" cy="620304"/>
            </a:xfrm>
            <a:custGeom>
              <a:avLst/>
              <a:gdLst/>
              <a:ahLst/>
              <a:cxnLst/>
              <a:rect l="l" t="t" r="r" b="b"/>
              <a:pathLst>
                <a:path w="3473602" h="620304">
                  <a:moveTo>
                    <a:pt x="10971" y="0"/>
                  </a:moveTo>
                  <a:lnTo>
                    <a:pt x="3462631" y="0"/>
                  </a:lnTo>
                  <a:cubicBezTo>
                    <a:pt x="3468691" y="0"/>
                    <a:pt x="3473602" y="4912"/>
                    <a:pt x="3473602" y="10971"/>
                  </a:cubicBezTo>
                  <a:lnTo>
                    <a:pt x="3473602" y="609333"/>
                  </a:lnTo>
                  <a:cubicBezTo>
                    <a:pt x="3473602" y="615392"/>
                    <a:pt x="3468691" y="620304"/>
                    <a:pt x="3462631" y="620304"/>
                  </a:cubicBezTo>
                  <a:lnTo>
                    <a:pt x="10971" y="620304"/>
                  </a:lnTo>
                  <a:cubicBezTo>
                    <a:pt x="4912" y="620304"/>
                    <a:pt x="0" y="615392"/>
                    <a:pt x="0" y="609333"/>
                  </a:cubicBezTo>
                  <a:lnTo>
                    <a:pt x="0" y="10971"/>
                  </a:lnTo>
                  <a:cubicBezTo>
                    <a:pt x="0" y="4912"/>
                    <a:pt x="4912" y="0"/>
                    <a:pt x="10971" y="0"/>
                  </a:cubicBezTo>
                  <a:close/>
                </a:path>
              </a:pathLst>
            </a:custGeom>
            <a:blipFill>
              <a:blip r:embed="rId4"/>
              <a:stretch>
                <a:fillRect t="-140744" b="-140744"/>
              </a:stretch>
            </a:blipFill>
          </p:spPr>
          <p:txBody>
            <a:bodyPr/>
            <a:lstStyle/>
            <a:p>
              <a:endParaRPr lang="en-EG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52803" y="2136591"/>
            <a:ext cx="15365866" cy="2564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25"/>
              </a:lnSpc>
            </a:pPr>
            <a:r>
              <a:rPr lang="en-US" sz="9825">
                <a:solidFill>
                  <a:srgbClr val="000000"/>
                </a:solidFill>
                <a:latin typeface="Bricolage Grotesque 28 Condensed"/>
                <a:ea typeface="Bricolage Grotesque 28 Condensed"/>
                <a:cs typeface="Bricolage Grotesque 28 Condensed"/>
                <a:sym typeface="Bricolage Grotesque 28 Condensed"/>
              </a:rPr>
              <a:t>KPIS (KEY PERFORMANCE INDICATORS)</a:t>
            </a:r>
          </a:p>
          <a:p>
            <a:pPr algn="l">
              <a:lnSpc>
                <a:spcPts val="9825"/>
              </a:lnSpc>
            </a:pPr>
            <a:endParaRPr lang="en-US" sz="9825">
              <a:solidFill>
                <a:srgbClr val="000000"/>
              </a:solidFill>
              <a:latin typeface="Bricolage Grotesque 28 Condensed"/>
              <a:ea typeface="Bricolage Grotesque 28 Condensed"/>
              <a:cs typeface="Bricolage Grotesque 28 Condensed"/>
              <a:sym typeface="Bricolage Grotesque 28 Condense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28700" y="3853148"/>
            <a:ext cx="12058736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72"/>
              </a:lnSpc>
            </a:pPr>
            <a:r>
              <a:rPr lang="en-US" sz="2810">
                <a:solidFill>
                  <a:srgbClr val="585858"/>
                </a:solidFill>
                <a:latin typeface="Raleway"/>
                <a:ea typeface="Raleway"/>
                <a:cs typeface="Raleway"/>
                <a:sym typeface="Raleway"/>
              </a:rPr>
              <a:t>That is the explanation of the project that will be worked on, this project has great potential to meet the needs of the growing market and achieve significant profits in a short time.</a:t>
            </a:r>
          </a:p>
        </p:txBody>
      </p:sp>
      <p:sp>
        <p:nvSpPr>
          <p:cNvPr id="21" name="Freeform 21"/>
          <p:cNvSpPr/>
          <p:nvPr/>
        </p:nvSpPr>
        <p:spPr>
          <a:xfrm>
            <a:off x="16218669" y="1296803"/>
            <a:ext cx="351783" cy="203394"/>
          </a:xfrm>
          <a:custGeom>
            <a:avLst/>
            <a:gdLst/>
            <a:ahLst/>
            <a:cxnLst/>
            <a:rect l="l" t="t" r="r" b="b"/>
            <a:pathLst>
              <a:path w="351783" h="203394">
                <a:moveTo>
                  <a:pt x="0" y="0"/>
                </a:moveTo>
                <a:lnTo>
                  <a:pt x="351783" y="0"/>
                </a:lnTo>
                <a:lnTo>
                  <a:pt x="351783" y="203394"/>
                </a:lnTo>
                <a:lnTo>
                  <a:pt x="0" y="2033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2" name="TextBox 22"/>
          <p:cNvSpPr txBox="1"/>
          <p:nvPr/>
        </p:nvSpPr>
        <p:spPr>
          <a:xfrm>
            <a:off x="11527519" y="1241682"/>
            <a:ext cx="1118969" cy="315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4"/>
              </a:lnSpc>
            </a:pPr>
            <a:r>
              <a:rPr lang="en-US" sz="183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Home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730938" y="1233606"/>
            <a:ext cx="1418304" cy="315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4"/>
              </a:lnSpc>
            </a:pPr>
            <a:r>
              <a:rPr lang="en-US" sz="1831" u="sng">
                <a:solidFill>
                  <a:srgbClr val="A78333"/>
                </a:solidFill>
                <a:latin typeface="Raleway"/>
                <a:ea typeface="Raleway"/>
                <a:cs typeface="Raleway"/>
                <a:sym typeface="Raleway"/>
              </a:rPr>
              <a:t>Discussion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282592" y="1232957"/>
            <a:ext cx="1470113" cy="315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4"/>
              </a:lnSpc>
            </a:pPr>
            <a:r>
              <a:rPr lang="en-US" sz="183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Conclusion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505904" y="1232957"/>
            <a:ext cx="1494972" cy="315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1"/>
              </a:lnSpc>
            </a:pPr>
            <a:r>
              <a:rPr lang="en-US" sz="1829" u="sng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  <a:hlinkClick r:id="rId7" tooltip="https://github.com/ahmed-ahmedd/guestbook"/>
              </a:rPr>
              <a:t>guestbook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905209"/>
            <a:ext cx="16230608" cy="0"/>
          </a:xfrm>
          <a:prstGeom prst="line">
            <a:avLst/>
          </a:prstGeom>
          <a:ln w="9525" cap="flat">
            <a:solidFill>
              <a:srgbClr val="5D5D5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EG"/>
          </a:p>
        </p:txBody>
      </p:sp>
      <p:sp>
        <p:nvSpPr>
          <p:cNvPr id="3" name="AutoShape 3"/>
          <p:cNvSpPr/>
          <p:nvPr/>
        </p:nvSpPr>
        <p:spPr>
          <a:xfrm>
            <a:off x="1028698" y="854010"/>
            <a:ext cx="16230608" cy="0"/>
          </a:xfrm>
          <a:prstGeom prst="line">
            <a:avLst/>
          </a:prstGeom>
          <a:ln w="9525" cap="flat">
            <a:solidFill>
              <a:srgbClr val="5D5D5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EG"/>
          </a:p>
        </p:txBody>
      </p:sp>
      <p:sp>
        <p:nvSpPr>
          <p:cNvPr id="4" name="Freeform 4"/>
          <p:cNvSpPr/>
          <p:nvPr/>
        </p:nvSpPr>
        <p:spPr>
          <a:xfrm>
            <a:off x="1717544" y="1124141"/>
            <a:ext cx="527235" cy="510938"/>
          </a:xfrm>
          <a:custGeom>
            <a:avLst/>
            <a:gdLst/>
            <a:ahLst/>
            <a:cxnLst/>
            <a:rect l="l" t="t" r="r" b="b"/>
            <a:pathLst>
              <a:path w="527235" h="510938">
                <a:moveTo>
                  <a:pt x="0" y="0"/>
                </a:moveTo>
                <a:lnTo>
                  <a:pt x="527235" y="0"/>
                </a:lnTo>
                <a:lnTo>
                  <a:pt x="527235" y="510938"/>
                </a:lnTo>
                <a:lnTo>
                  <a:pt x="0" y="510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grpSp>
        <p:nvGrpSpPr>
          <p:cNvPr id="5" name="Group 5"/>
          <p:cNvGrpSpPr/>
          <p:nvPr/>
        </p:nvGrpSpPr>
        <p:grpSpPr>
          <a:xfrm>
            <a:off x="7366556" y="1271706"/>
            <a:ext cx="279079" cy="27907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35C1D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776108" y="1271706"/>
            <a:ext cx="279079" cy="27907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35C1D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185659" y="1271706"/>
            <a:ext cx="279079" cy="27907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35C1D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6218669" y="1296803"/>
            <a:ext cx="351783" cy="203394"/>
          </a:xfrm>
          <a:custGeom>
            <a:avLst/>
            <a:gdLst/>
            <a:ahLst/>
            <a:cxnLst/>
            <a:rect l="l" t="t" r="r" b="b"/>
            <a:pathLst>
              <a:path w="351783" h="203394">
                <a:moveTo>
                  <a:pt x="0" y="0"/>
                </a:moveTo>
                <a:lnTo>
                  <a:pt x="351783" y="0"/>
                </a:lnTo>
                <a:lnTo>
                  <a:pt x="351783" y="203394"/>
                </a:lnTo>
                <a:lnTo>
                  <a:pt x="0" y="2033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8" name="Freeform 18"/>
          <p:cNvSpPr/>
          <p:nvPr/>
        </p:nvSpPr>
        <p:spPr>
          <a:xfrm>
            <a:off x="13440090" y="3086100"/>
            <a:ext cx="4812632" cy="4114800"/>
          </a:xfrm>
          <a:custGeom>
            <a:avLst/>
            <a:gdLst/>
            <a:ahLst/>
            <a:cxnLst/>
            <a:rect l="l" t="t" r="r" b="b"/>
            <a:pathLst>
              <a:path w="4812632" h="4114800">
                <a:moveTo>
                  <a:pt x="0" y="0"/>
                </a:moveTo>
                <a:lnTo>
                  <a:pt x="4812631" y="0"/>
                </a:lnTo>
                <a:lnTo>
                  <a:pt x="481263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9" name="TextBox 19"/>
          <p:cNvSpPr txBox="1"/>
          <p:nvPr/>
        </p:nvSpPr>
        <p:spPr>
          <a:xfrm>
            <a:off x="852803" y="2136591"/>
            <a:ext cx="15365866" cy="2564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25"/>
              </a:lnSpc>
            </a:pPr>
            <a:r>
              <a:rPr lang="en-US" sz="9825">
                <a:solidFill>
                  <a:srgbClr val="000000"/>
                </a:solidFill>
                <a:latin typeface="Bricolage Grotesque 28 Condensed"/>
                <a:ea typeface="Bricolage Grotesque 28 Condensed"/>
                <a:cs typeface="Bricolage Grotesque 28 Condensed"/>
                <a:sym typeface="Bricolage Grotesque 28 Condensed"/>
              </a:rPr>
              <a:t>KPIS (KEY PERFORMANCE INDICATORS)</a:t>
            </a:r>
          </a:p>
          <a:p>
            <a:pPr algn="l">
              <a:lnSpc>
                <a:spcPts val="9825"/>
              </a:lnSpc>
            </a:pPr>
            <a:endParaRPr lang="en-US" sz="9825">
              <a:solidFill>
                <a:srgbClr val="000000"/>
              </a:solidFill>
              <a:latin typeface="Bricolage Grotesque 28 Condensed"/>
              <a:ea typeface="Bricolage Grotesque 28 Condensed"/>
              <a:cs typeface="Bricolage Grotesque 28 Condensed"/>
              <a:sym typeface="Bricolage Grotesque 28 Condense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527519" y="1241682"/>
            <a:ext cx="1118969" cy="315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4"/>
              </a:lnSpc>
            </a:pPr>
            <a:r>
              <a:rPr lang="en-US" sz="183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Home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730938" y="1233606"/>
            <a:ext cx="1418304" cy="315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4"/>
              </a:lnSpc>
            </a:pPr>
            <a:r>
              <a:rPr lang="en-US" sz="1831" u="sng">
                <a:solidFill>
                  <a:srgbClr val="A78333"/>
                </a:solidFill>
                <a:latin typeface="Raleway"/>
                <a:ea typeface="Raleway"/>
                <a:cs typeface="Raleway"/>
                <a:sym typeface="Raleway"/>
              </a:rPr>
              <a:t>Discussion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282592" y="1232957"/>
            <a:ext cx="1470113" cy="315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4"/>
              </a:lnSpc>
            </a:pPr>
            <a:r>
              <a:rPr lang="en-US" sz="183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Conclusion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505904" y="1232957"/>
            <a:ext cx="1494972" cy="315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1"/>
              </a:lnSpc>
            </a:pPr>
            <a:r>
              <a:rPr lang="en-US" sz="1829" u="sng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  <a:hlinkClick r:id="rId8" tooltip="https://github.com/ahmed-ahmedd/guestbook"/>
              </a:rPr>
              <a:t>guestbook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52803" y="3669212"/>
            <a:ext cx="13555494" cy="5589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8"/>
              </a:lnSpc>
              <a:spcBef>
                <a:spcPct val="0"/>
              </a:spcBef>
            </a:pPr>
            <a:r>
              <a:rPr lang="en-US" sz="2263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1- Pipeline Efficiency : </a:t>
            </a:r>
          </a:p>
          <a:p>
            <a:pPr marL="488593" lvl="1" indent="-244296" algn="l">
              <a:lnSpc>
                <a:spcPts val="3168"/>
              </a:lnSpc>
              <a:spcBef>
                <a:spcPct val="0"/>
              </a:spcBef>
              <a:buFont typeface="Arial"/>
              <a:buChar char="•"/>
            </a:pPr>
            <a:r>
              <a:rPr lang="en-US" sz="2263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Build Time: Time taken to build and package the application (target: &lt; 5 minutes).</a:t>
            </a:r>
          </a:p>
          <a:p>
            <a:pPr marL="488593" lvl="1" indent="-244296" algn="l">
              <a:lnSpc>
                <a:spcPts val="3168"/>
              </a:lnSpc>
              <a:spcBef>
                <a:spcPct val="0"/>
              </a:spcBef>
              <a:buFont typeface="Arial"/>
              <a:buChar char="•"/>
            </a:pPr>
            <a:r>
              <a:rPr lang="en-US" sz="2263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Deployment Time: Time taken to deploy the application to the cloud (target: &lt; 10 minutes).</a:t>
            </a:r>
          </a:p>
          <a:p>
            <a:pPr marL="488593" lvl="1" indent="-244296" algn="l">
              <a:lnSpc>
                <a:spcPts val="3168"/>
              </a:lnSpc>
              <a:spcBef>
                <a:spcPct val="0"/>
              </a:spcBef>
              <a:buFont typeface="Arial"/>
              <a:buChar char="•"/>
            </a:pPr>
            <a:r>
              <a:rPr lang="en-US" sz="2263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Pipeline Success Rate: Percentage of successful pipeline runs (target: 95%+).</a:t>
            </a:r>
          </a:p>
          <a:p>
            <a:pPr algn="l">
              <a:lnSpc>
                <a:spcPts val="3168"/>
              </a:lnSpc>
              <a:spcBef>
                <a:spcPct val="0"/>
              </a:spcBef>
            </a:pPr>
            <a:r>
              <a:rPr lang="en-US" sz="2263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2- System Reliability : </a:t>
            </a:r>
          </a:p>
          <a:p>
            <a:pPr marL="488593" lvl="1" indent="-244296" algn="l">
              <a:lnSpc>
                <a:spcPts val="3168"/>
              </a:lnSpc>
              <a:spcBef>
                <a:spcPct val="0"/>
              </a:spcBef>
              <a:buFont typeface="Arial"/>
              <a:buChar char="•"/>
            </a:pPr>
            <a:r>
              <a:rPr lang="en-US" sz="2263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System Uptime: Percentage of time the application is available (target: 99.9%).</a:t>
            </a:r>
          </a:p>
          <a:p>
            <a:pPr marL="488593" lvl="1" indent="-244296" algn="l">
              <a:lnSpc>
                <a:spcPts val="3168"/>
              </a:lnSpc>
              <a:spcBef>
                <a:spcPct val="0"/>
              </a:spcBef>
              <a:buFont typeface="Arial"/>
              <a:buChar char="•"/>
            </a:pPr>
            <a:r>
              <a:rPr lang="en-US" sz="2263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Mean Time to Recovery (MTTR): Average time to recover from a failure (target: &lt; 30 minutes).</a:t>
            </a:r>
          </a:p>
          <a:p>
            <a:pPr algn="l">
              <a:lnSpc>
                <a:spcPts val="3168"/>
              </a:lnSpc>
              <a:spcBef>
                <a:spcPct val="0"/>
              </a:spcBef>
            </a:pPr>
            <a:r>
              <a:rPr lang="en-US" sz="2263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3- Resource Utilization :</a:t>
            </a:r>
          </a:p>
          <a:p>
            <a:pPr marL="488593" lvl="1" indent="-244296" algn="l">
              <a:lnSpc>
                <a:spcPts val="3168"/>
              </a:lnSpc>
              <a:spcBef>
                <a:spcPct val="0"/>
              </a:spcBef>
              <a:buFont typeface="Arial"/>
              <a:buChar char="•"/>
            </a:pPr>
            <a:r>
              <a:rPr lang="en-US" sz="2263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Cloud Cost Efficiency: Cost of cloud resources used for deployment (target: within budget).</a:t>
            </a:r>
          </a:p>
          <a:p>
            <a:pPr marL="488593" lvl="1" indent="-244296" algn="l">
              <a:lnSpc>
                <a:spcPts val="3168"/>
              </a:lnSpc>
              <a:spcBef>
                <a:spcPct val="0"/>
              </a:spcBef>
              <a:buFont typeface="Arial"/>
              <a:buChar char="•"/>
            </a:pPr>
            <a:r>
              <a:rPr lang="en-US" sz="2263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Container Resource Usage: CPU and memory usage of Docker containers (target: &lt; 70% utilization).</a:t>
            </a:r>
          </a:p>
          <a:p>
            <a:pPr algn="l">
              <a:lnSpc>
                <a:spcPts val="3168"/>
              </a:lnSpc>
              <a:spcBef>
                <a:spcPct val="0"/>
              </a:spcBef>
            </a:pPr>
            <a:r>
              <a:rPr lang="en-US" sz="2263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4- User Adoption &amp; Satisfaction :</a:t>
            </a:r>
          </a:p>
          <a:p>
            <a:pPr marL="488593" lvl="1" indent="-244296" algn="l">
              <a:lnSpc>
                <a:spcPts val="3168"/>
              </a:lnSpc>
              <a:spcBef>
                <a:spcPct val="0"/>
              </a:spcBef>
              <a:buFont typeface="Arial"/>
              <a:buChar char="•"/>
            </a:pPr>
            <a:r>
              <a:rPr lang="en-US" sz="2263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User Adoption Rate: Percentage of development teams using the pipeline (target: 90%+).</a:t>
            </a:r>
          </a:p>
          <a:p>
            <a:pPr marL="488593" lvl="1" indent="-244296" algn="l">
              <a:lnSpc>
                <a:spcPts val="3168"/>
              </a:lnSpc>
              <a:spcBef>
                <a:spcPct val="0"/>
              </a:spcBef>
              <a:buFont typeface="Arial"/>
              <a:buChar char="•"/>
            </a:pPr>
            <a:r>
              <a:rPr lang="en-US" sz="2263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User Feedback Score: Satisfaction score from developers and stakeholders (target: 4/5 or higher)</a:t>
            </a:r>
          </a:p>
          <a:p>
            <a:pPr algn="l">
              <a:lnSpc>
                <a:spcPts val="3168"/>
              </a:lnSpc>
              <a:spcBef>
                <a:spcPct val="0"/>
              </a:spcBef>
            </a:pPr>
            <a:endParaRPr lang="en-US" sz="2263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905209"/>
            <a:ext cx="16230608" cy="0"/>
          </a:xfrm>
          <a:prstGeom prst="line">
            <a:avLst/>
          </a:prstGeom>
          <a:ln w="9525" cap="flat">
            <a:solidFill>
              <a:srgbClr val="5D5D5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EG"/>
          </a:p>
        </p:txBody>
      </p:sp>
      <p:sp>
        <p:nvSpPr>
          <p:cNvPr id="3" name="AutoShape 3"/>
          <p:cNvSpPr/>
          <p:nvPr/>
        </p:nvSpPr>
        <p:spPr>
          <a:xfrm>
            <a:off x="1028698" y="854010"/>
            <a:ext cx="16230608" cy="0"/>
          </a:xfrm>
          <a:prstGeom prst="line">
            <a:avLst/>
          </a:prstGeom>
          <a:ln w="9525" cap="flat">
            <a:solidFill>
              <a:srgbClr val="5D5D5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EG"/>
          </a:p>
        </p:txBody>
      </p:sp>
      <p:sp>
        <p:nvSpPr>
          <p:cNvPr id="4" name="Freeform 4"/>
          <p:cNvSpPr/>
          <p:nvPr/>
        </p:nvSpPr>
        <p:spPr>
          <a:xfrm>
            <a:off x="1717544" y="1124141"/>
            <a:ext cx="527235" cy="510938"/>
          </a:xfrm>
          <a:custGeom>
            <a:avLst/>
            <a:gdLst/>
            <a:ahLst/>
            <a:cxnLst/>
            <a:rect l="l" t="t" r="r" b="b"/>
            <a:pathLst>
              <a:path w="527235" h="510938">
                <a:moveTo>
                  <a:pt x="0" y="0"/>
                </a:moveTo>
                <a:lnTo>
                  <a:pt x="527235" y="0"/>
                </a:lnTo>
                <a:lnTo>
                  <a:pt x="527235" y="510938"/>
                </a:lnTo>
                <a:lnTo>
                  <a:pt x="0" y="510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grpSp>
        <p:nvGrpSpPr>
          <p:cNvPr id="5" name="Group 5"/>
          <p:cNvGrpSpPr/>
          <p:nvPr/>
        </p:nvGrpSpPr>
        <p:grpSpPr>
          <a:xfrm>
            <a:off x="7366556" y="1271706"/>
            <a:ext cx="279079" cy="27907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35C1D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776108" y="1271706"/>
            <a:ext cx="279079" cy="27907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35C1D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185659" y="1271706"/>
            <a:ext cx="279079" cy="27907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35C1D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694" y="3074090"/>
            <a:ext cx="3448690" cy="5389054"/>
            <a:chOff x="0" y="0"/>
            <a:chExt cx="738074" cy="115334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38074" cy="1153342"/>
            </a:xfrm>
            <a:custGeom>
              <a:avLst/>
              <a:gdLst/>
              <a:ahLst/>
              <a:cxnLst/>
              <a:rect l="l" t="t" r="r" b="b"/>
              <a:pathLst>
                <a:path w="738074" h="1153342">
                  <a:moveTo>
                    <a:pt x="51632" y="0"/>
                  </a:moveTo>
                  <a:lnTo>
                    <a:pt x="686441" y="0"/>
                  </a:lnTo>
                  <a:cubicBezTo>
                    <a:pt x="700135" y="0"/>
                    <a:pt x="713268" y="5440"/>
                    <a:pt x="722951" y="15123"/>
                  </a:cubicBezTo>
                  <a:cubicBezTo>
                    <a:pt x="732634" y="24806"/>
                    <a:pt x="738074" y="37939"/>
                    <a:pt x="738074" y="51632"/>
                  </a:cubicBezTo>
                  <a:lnTo>
                    <a:pt x="738074" y="1101709"/>
                  </a:lnTo>
                  <a:cubicBezTo>
                    <a:pt x="738074" y="1115403"/>
                    <a:pt x="732634" y="1128536"/>
                    <a:pt x="722951" y="1138219"/>
                  </a:cubicBezTo>
                  <a:cubicBezTo>
                    <a:pt x="713268" y="1147902"/>
                    <a:pt x="700135" y="1153342"/>
                    <a:pt x="686441" y="1153342"/>
                  </a:cubicBezTo>
                  <a:lnTo>
                    <a:pt x="51632" y="1153342"/>
                  </a:lnTo>
                  <a:cubicBezTo>
                    <a:pt x="37939" y="1153342"/>
                    <a:pt x="24806" y="1147902"/>
                    <a:pt x="15123" y="1138219"/>
                  </a:cubicBezTo>
                  <a:cubicBezTo>
                    <a:pt x="5440" y="1128536"/>
                    <a:pt x="0" y="1115403"/>
                    <a:pt x="0" y="1101709"/>
                  </a:cubicBezTo>
                  <a:lnTo>
                    <a:pt x="0" y="51632"/>
                  </a:lnTo>
                  <a:cubicBezTo>
                    <a:pt x="0" y="37939"/>
                    <a:pt x="5440" y="24806"/>
                    <a:pt x="15123" y="15123"/>
                  </a:cubicBezTo>
                  <a:cubicBezTo>
                    <a:pt x="24806" y="5440"/>
                    <a:pt x="37939" y="0"/>
                    <a:pt x="51632" y="0"/>
                  </a:cubicBezTo>
                  <a:close/>
                </a:path>
              </a:pathLst>
            </a:custGeom>
            <a:blipFill>
              <a:blip r:embed="rId4"/>
              <a:stretch>
                <a:fillRect l="-67491" r="-67491"/>
              </a:stretch>
            </a:blipFill>
          </p:spPr>
          <p:txBody>
            <a:bodyPr/>
            <a:lstStyle/>
            <a:p>
              <a:endParaRPr lang="en-EG"/>
            </a:p>
          </p:txBody>
        </p:sp>
      </p:grpSp>
      <p:sp>
        <p:nvSpPr>
          <p:cNvPr id="16" name="Freeform 16"/>
          <p:cNvSpPr/>
          <p:nvPr/>
        </p:nvSpPr>
        <p:spPr>
          <a:xfrm>
            <a:off x="5732212" y="6549330"/>
            <a:ext cx="684928" cy="684928"/>
          </a:xfrm>
          <a:custGeom>
            <a:avLst/>
            <a:gdLst/>
            <a:ahLst/>
            <a:cxnLst/>
            <a:rect l="l" t="t" r="r" b="b"/>
            <a:pathLst>
              <a:path w="684928" h="684928">
                <a:moveTo>
                  <a:pt x="0" y="0"/>
                </a:moveTo>
                <a:lnTo>
                  <a:pt x="684928" y="0"/>
                </a:lnTo>
                <a:lnTo>
                  <a:pt x="684928" y="684928"/>
                </a:lnTo>
                <a:lnTo>
                  <a:pt x="0" y="684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7" name="Freeform 17"/>
          <p:cNvSpPr/>
          <p:nvPr/>
        </p:nvSpPr>
        <p:spPr>
          <a:xfrm>
            <a:off x="5757682" y="7586683"/>
            <a:ext cx="659459" cy="659459"/>
          </a:xfrm>
          <a:custGeom>
            <a:avLst/>
            <a:gdLst/>
            <a:ahLst/>
            <a:cxnLst/>
            <a:rect l="l" t="t" r="r" b="b"/>
            <a:pathLst>
              <a:path w="659459" h="659459">
                <a:moveTo>
                  <a:pt x="0" y="0"/>
                </a:moveTo>
                <a:lnTo>
                  <a:pt x="659458" y="0"/>
                </a:lnTo>
                <a:lnTo>
                  <a:pt x="659458" y="659459"/>
                </a:lnTo>
                <a:lnTo>
                  <a:pt x="0" y="6594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grpSp>
        <p:nvGrpSpPr>
          <p:cNvPr id="18" name="Group 18"/>
          <p:cNvGrpSpPr/>
          <p:nvPr/>
        </p:nvGrpSpPr>
        <p:grpSpPr>
          <a:xfrm>
            <a:off x="14075341" y="5826995"/>
            <a:ext cx="3183965" cy="2419147"/>
            <a:chOff x="0" y="0"/>
            <a:chExt cx="681418" cy="51773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81418" cy="517735"/>
            </a:xfrm>
            <a:custGeom>
              <a:avLst/>
              <a:gdLst/>
              <a:ahLst/>
              <a:cxnLst/>
              <a:rect l="l" t="t" r="r" b="b"/>
              <a:pathLst>
                <a:path w="681418" h="517735">
                  <a:moveTo>
                    <a:pt x="55925" y="0"/>
                  </a:moveTo>
                  <a:lnTo>
                    <a:pt x="625493" y="0"/>
                  </a:lnTo>
                  <a:cubicBezTo>
                    <a:pt x="640325" y="0"/>
                    <a:pt x="654550" y="5892"/>
                    <a:pt x="665038" y="16380"/>
                  </a:cubicBezTo>
                  <a:cubicBezTo>
                    <a:pt x="675526" y="26868"/>
                    <a:pt x="681418" y="41093"/>
                    <a:pt x="681418" y="55925"/>
                  </a:cubicBezTo>
                  <a:lnTo>
                    <a:pt x="681418" y="461810"/>
                  </a:lnTo>
                  <a:cubicBezTo>
                    <a:pt x="681418" y="492697"/>
                    <a:pt x="656380" y="517735"/>
                    <a:pt x="625493" y="517735"/>
                  </a:cubicBezTo>
                  <a:lnTo>
                    <a:pt x="55925" y="517735"/>
                  </a:lnTo>
                  <a:cubicBezTo>
                    <a:pt x="25039" y="517735"/>
                    <a:pt x="0" y="492697"/>
                    <a:pt x="0" y="461810"/>
                  </a:cubicBezTo>
                  <a:lnTo>
                    <a:pt x="0" y="55925"/>
                  </a:lnTo>
                  <a:cubicBezTo>
                    <a:pt x="0" y="25039"/>
                    <a:pt x="25039" y="0"/>
                    <a:pt x="55925" y="0"/>
                  </a:cubicBezTo>
                  <a:close/>
                </a:path>
              </a:pathLst>
            </a:custGeom>
            <a:blipFill>
              <a:blip r:embed="rId9"/>
              <a:stretch>
                <a:fillRect l="-36590" t="-1348" r="-12860" b="-29456"/>
              </a:stretch>
            </a:blipFill>
          </p:spPr>
          <p:txBody>
            <a:bodyPr/>
            <a:lstStyle/>
            <a:p>
              <a:endParaRPr lang="en-EG"/>
            </a:p>
          </p:txBody>
        </p:sp>
      </p:grpSp>
      <p:sp>
        <p:nvSpPr>
          <p:cNvPr id="23" name="Freeform 23"/>
          <p:cNvSpPr/>
          <p:nvPr/>
        </p:nvSpPr>
        <p:spPr>
          <a:xfrm rot="8360296">
            <a:off x="14877931" y="2943374"/>
            <a:ext cx="1976112" cy="1976112"/>
          </a:xfrm>
          <a:custGeom>
            <a:avLst/>
            <a:gdLst/>
            <a:ahLst/>
            <a:cxnLst/>
            <a:rect l="l" t="t" r="r" b="b"/>
            <a:pathLst>
              <a:path w="1976112" h="1976112">
                <a:moveTo>
                  <a:pt x="0" y="0"/>
                </a:moveTo>
                <a:lnTo>
                  <a:pt x="1976112" y="0"/>
                </a:lnTo>
                <a:lnTo>
                  <a:pt x="1976112" y="1976112"/>
                </a:lnTo>
                <a:lnTo>
                  <a:pt x="0" y="19761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4" name="Freeform 24"/>
          <p:cNvSpPr/>
          <p:nvPr/>
        </p:nvSpPr>
        <p:spPr>
          <a:xfrm>
            <a:off x="16218669" y="1296803"/>
            <a:ext cx="351783" cy="203394"/>
          </a:xfrm>
          <a:custGeom>
            <a:avLst/>
            <a:gdLst/>
            <a:ahLst/>
            <a:cxnLst/>
            <a:rect l="l" t="t" r="r" b="b"/>
            <a:pathLst>
              <a:path w="351783" h="203394">
                <a:moveTo>
                  <a:pt x="0" y="0"/>
                </a:moveTo>
                <a:lnTo>
                  <a:pt x="351783" y="0"/>
                </a:lnTo>
                <a:lnTo>
                  <a:pt x="351783" y="203394"/>
                </a:lnTo>
                <a:lnTo>
                  <a:pt x="0" y="2033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5" name="TextBox 25"/>
          <p:cNvSpPr txBox="1"/>
          <p:nvPr/>
        </p:nvSpPr>
        <p:spPr>
          <a:xfrm>
            <a:off x="5732212" y="3116380"/>
            <a:ext cx="7770693" cy="2153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142"/>
              </a:lnSpc>
            </a:pPr>
            <a:r>
              <a:rPr lang="en-US" sz="16142">
                <a:solidFill>
                  <a:srgbClr val="000000"/>
                </a:solidFill>
                <a:latin typeface="Bricolage Grotesque 28 Condensed"/>
                <a:ea typeface="Bricolage Grotesque 28 Condensed"/>
                <a:cs typeface="Bricolage Grotesque 28 Condensed"/>
                <a:sym typeface="Bricolage Grotesque 28 Condensed"/>
              </a:rPr>
              <a:t>Thank You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706724" y="6604505"/>
            <a:ext cx="6223746" cy="574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23"/>
              </a:lnSpc>
            </a:pPr>
            <a:r>
              <a:rPr lang="en-US" sz="3853">
                <a:solidFill>
                  <a:srgbClr val="585858"/>
                </a:solidFill>
                <a:latin typeface="Raleway"/>
                <a:ea typeface="Raleway"/>
                <a:cs typeface="Raleway"/>
                <a:sym typeface="Raleway"/>
              </a:rPr>
              <a:t>www.guestbook.com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706724" y="7671564"/>
            <a:ext cx="6223746" cy="574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23"/>
              </a:lnSpc>
            </a:pPr>
            <a:r>
              <a:rPr lang="en-US" sz="3853">
                <a:solidFill>
                  <a:srgbClr val="585858"/>
                </a:solidFill>
                <a:latin typeface="Raleway"/>
                <a:ea typeface="Raleway"/>
                <a:cs typeface="Raleway"/>
                <a:sym typeface="Raleway"/>
              </a:rPr>
              <a:t>Cairo, Egypt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527519" y="1241682"/>
            <a:ext cx="1118969" cy="315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4"/>
              </a:lnSpc>
            </a:pPr>
            <a:r>
              <a:rPr lang="en-US" sz="183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Home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730938" y="1233606"/>
            <a:ext cx="1418304" cy="315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4"/>
              </a:lnSpc>
            </a:pPr>
            <a:r>
              <a:rPr lang="en-US" sz="183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Discussion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282592" y="1232957"/>
            <a:ext cx="1470113" cy="315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4"/>
              </a:lnSpc>
            </a:pPr>
            <a:r>
              <a:rPr lang="en-US" sz="1831" u="sng">
                <a:solidFill>
                  <a:srgbClr val="A78333"/>
                </a:solidFill>
                <a:latin typeface="Raleway"/>
                <a:ea typeface="Raleway"/>
                <a:cs typeface="Raleway"/>
                <a:sym typeface="Raleway"/>
              </a:rPr>
              <a:t>Conclusion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505904" y="1232957"/>
            <a:ext cx="1494972" cy="315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1"/>
              </a:lnSpc>
            </a:pPr>
            <a:r>
              <a:rPr lang="en-US" sz="1829" u="sng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  <a:hlinkClick r:id="rId14" tooltip="https://github.com/ahmed-ahmedd/guestbook"/>
              </a:rPr>
              <a:t>guestbook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905209"/>
            <a:ext cx="16230608" cy="0"/>
          </a:xfrm>
          <a:prstGeom prst="line">
            <a:avLst/>
          </a:prstGeom>
          <a:ln w="9525" cap="flat">
            <a:solidFill>
              <a:srgbClr val="5D5D5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EG"/>
          </a:p>
        </p:txBody>
      </p:sp>
      <p:sp>
        <p:nvSpPr>
          <p:cNvPr id="3" name="AutoShape 3"/>
          <p:cNvSpPr/>
          <p:nvPr/>
        </p:nvSpPr>
        <p:spPr>
          <a:xfrm>
            <a:off x="1028698" y="854010"/>
            <a:ext cx="16230608" cy="0"/>
          </a:xfrm>
          <a:prstGeom prst="line">
            <a:avLst/>
          </a:prstGeom>
          <a:ln w="9525" cap="flat">
            <a:solidFill>
              <a:srgbClr val="5D5D5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EG"/>
          </a:p>
        </p:txBody>
      </p:sp>
      <p:grpSp>
        <p:nvGrpSpPr>
          <p:cNvPr id="4" name="Group 4"/>
          <p:cNvGrpSpPr/>
          <p:nvPr/>
        </p:nvGrpSpPr>
        <p:grpSpPr>
          <a:xfrm>
            <a:off x="7366556" y="1271706"/>
            <a:ext cx="279079" cy="27907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35C1D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776108" y="1271706"/>
            <a:ext cx="279079" cy="279079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35C1D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185659" y="1271706"/>
            <a:ext cx="279079" cy="279079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35C1D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404325" y="4862041"/>
            <a:ext cx="8409963" cy="3623862"/>
            <a:chOff x="0" y="0"/>
            <a:chExt cx="1114318" cy="48016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14318" cy="480161"/>
            </a:xfrm>
            <a:custGeom>
              <a:avLst/>
              <a:gdLst/>
              <a:ahLst/>
              <a:cxnLst/>
              <a:rect l="l" t="t" r="r" b="b"/>
              <a:pathLst>
                <a:path w="1114318" h="480161">
                  <a:moveTo>
                    <a:pt x="21173" y="0"/>
                  </a:moveTo>
                  <a:lnTo>
                    <a:pt x="1093145" y="0"/>
                  </a:lnTo>
                  <a:cubicBezTo>
                    <a:pt x="1098761" y="0"/>
                    <a:pt x="1104146" y="2231"/>
                    <a:pt x="1108117" y="6201"/>
                  </a:cubicBezTo>
                  <a:cubicBezTo>
                    <a:pt x="1112088" y="10172"/>
                    <a:pt x="1114318" y="15558"/>
                    <a:pt x="1114318" y="21173"/>
                  </a:cubicBezTo>
                  <a:lnTo>
                    <a:pt x="1114318" y="458988"/>
                  </a:lnTo>
                  <a:cubicBezTo>
                    <a:pt x="1114318" y="470681"/>
                    <a:pt x="1104839" y="480161"/>
                    <a:pt x="1093145" y="480161"/>
                  </a:cubicBezTo>
                  <a:lnTo>
                    <a:pt x="21173" y="480161"/>
                  </a:lnTo>
                  <a:cubicBezTo>
                    <a:pt x="9479" y="480161"/>
                    <a:pt x="0" y="470681"/>
                    <a:pt x="0" y="458988"/>
                  </a:cubicBezTo>
                  <a:lnTo>
                    <a:pt x="0" y="21173"/>
                  </a:lnTo>
                  <a:cubicBezTo>
                    <a:pt x="0" y="9479"/>
                    <a:pt x="9479" y="0"/>
                    <a:pt x="21173" y="0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EG"/>
            </a:p>
          </p:txBody>
        </p:sp>
      </p:grpSp>
      <p:sp>
        <p:nvSpPr>
          <p:cNvPr id="15" name="Freeform 15"/>
          <p:cNvSpPr/>
          <p:nvPr/>
        </p:nvSpPr>
        <p:spPr>
          <a:xfrm rot="7719813">
            <a:off x="15498793" y="2881285"/>
            <a:ext cx="1463687" cy="1463687"/>
          </a:xfrm>
          <a:custGeom>
            <a:avLst/>
            <a:gdLst/>
            <a:ahLst/>
            <a:cxnLst/>
            <a:rect l="l" t="t" r="r" b="b"/>
            <a:pathLst>
              <a:path w="1463687" h="1463687">
                <a:moveTo>
                  <a:pt x="0" y="0"/>
                </a:moveTo>
                <a:lnTo>
                  <a:pt x="1463686" y="0"/>
                </a:lnTo>
                <a:lnTo>
                  <a:pt x="1463686" y="1463687"/>
                </a:lnTo>
                <a:lnTo>
                  <a:pt x="0" y="14636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grpSp>
        <p:nvGrpSpPr>
          <p:cNvPr id="16" name="Group 16"/>
          <p:cNvGrpSpPr/>
          <p:nvPr/>
        </p:nvGrpSpPr>
        <p:grpSpPr>
          <a:xfrm>
            <a:off x="1028694" y="4990869"/>
            <a:ext cx="8115300" cy="1847725"/>
            <a:chOff x="0" y="0"/>
            <a:chExt cx="1230460" cy="28015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30460" cy="280156"/>
            </a:xfrm>
            <a:custGeom>
              <a:avLst/>
              <a:gdLst/>
              <a:ahLst/>
              <a:cxnLst/>
              <a:rect l="l" t="t" r="r" b="b"/>
              <a:pathLst>
                <a:path w="1230460" h="280156">
                  <a:moveTo>
                    <a:pt x="21942" y="0"/>
                  </a:moveTo>
                  <a:lnTo>
                    <a:pt x="1208519" y="0"/>
                  </a:lnTo>
                  <a:cubicBezTo>
                    <a:pt x="1214338" y="0"/>
                    <a:pt x="1219919" y="2312"/>
                    <a:pt x="1224034" y="6427"/>
                  </a:cubicBezTo>
                  <a:cubicBezTo>
                    <a:pt x="1228149" y="10541"/>
                    <a:pt x="1230460" y="16122"/>
                    <a:pt x="1230460" y="21942"/>
                  </a:cubicBezTo>
                  <a:lnTo>
                    <a:pt x="1230460" y="258214"/>
                  </a:lnTo>
                  <a:cubicBezTo>
                    <a:pt x="1230460" y="264034"/>
                    <a:pt x="1228149" y="269615"/>
                    <a:pt x="1224034" y="273730"/>
                  </a:cubicBezTo>
                  <a:cubicBezTo>
                    <a:pt x="1219919" y="277845"/>
                    <a:pt x="1214338" y="280156"/>
                    <a:pt x="1208519" y="280156"/>
                  </a:cubicBezTo>
                  <a:lnTo>
                    <a:pt x="21942" y="280156"/>
                  </a:lnTo>
                  <a:cubicBezTo>
                    <a:pt x="16122" y="280156"/>
                    <a:pt x="10541" y="277845"/>
                    <a:pt x="6427" y="273730"/>
                  </a:cubicBezTo>
                  <a:cubicBezTo>
                    <a:pt x="2312" y="269615"/>
                    <a:pt x="0" y="264034"/>
                    <a:pt x="0" y="258214"/>
                  </a:cubicBezTo>
                  <a:lnTo>
                    <a:pt x="0" y="21942"/>
                  </a:lnTo>
                  <a:cubicBezTo>
                    <a:pt x="0" y="16122"/>
                    <a:pt x="2312" y="10541"/>
                    <a:pt x="6427" y="6427"/>
                  </a:cubicBezTo>
                  <a:cubicBezTo>
                    <a:pt x="10541" y="2312"/>
                    <a:pt x="16122" y="0"/>
                    <a:pt x="21942" y="0"/>
                  </a:cubicBezTo>
                  <a:close/>
                </a:path>
              </a:pathLst>
            </a:custGeom>
            <a:blipFill>
              <a:blip r:embed="rId5"/>
              <a:stretch>
                <a:fillRect t="-71049" b="-76002"/>
              </a:stretch>
            </a:blipFill>
          </p:spPr>
          <p:txBody>
            <a:bodyPr/>
            <a:lstStyle/>
            <a:p>
              <a:endParaRPr lang="en-EG"/>
            </a:p>
          </p:txBody>
        </p:sp>
      </p:grpSp>
      <p:sp>
        <p:nvSpPr>
          <p:cNvPr id="21" name="AutoShape 21"/>
          <p:cNvSpPr/>
          <p:nvPr/>
        </p:nvSpPr>
        <p:spPr>
          <a:xfrm>
            <a:off x="12854270" y="3619289"/>
            <a:ext cx="2155309" cy="0"/>
          </a:xfrm>
          <a:prstGeom prst="line">
            <a:avLst/>
          </a:prstGeom>
          <a:ln w="19050" cap="flat">
            <a:solidFill>
              <a:srgbClr val="5D5D5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EG"/>
          </a:p>
        </p:txBody>
      </p:sp>
      <p:sp>
        <p:nvSpPr>
          <p:cNvPr id="22" name="Freeform 22"/>
          <p:cNvSpPr/>
          <p:nvPr/>
        </p:nvSpPr>
        <p:spPr>
          <a:xfrm>
            <a:off x="16218669" y="1296803"/>
            <a:ext cx="351783" cy="203394"/>
          </a:xfrm>
          <a:custGeom>
            <a:avLst/>
            <a:gdLst/>
            <a:ahLst/>
            <a:cxnLst/>
            <a:rect l="l" t="t" r="r" b="b"/>
            <a:pathLst>
              <a:path w="351783" h="203394">
                <a:moveTo>
                  <a:pt x="0" y="0"/>
                </a:moveTo>
                <a:lnTo>
                  <a:pt x="351783" y="0"/>
                </a:lnTo>
                <a:lnTo>
                  <a:pt x="351783" y="203394"/>
                </a:lnTo>
                <a:lnTo>
                  <a:pt x="0" y="2033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3" name="TextBox 23"/>
          <p:cNvSpPr txBox="1"/>
          <p:nvPr/>
        </p:nvSpPr>
        <p:spPr>
          <a:xfrm>
            <a:off x="1028694" y="2994093"/>
            <a:ext cx="11499547" cy="1460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980"/>
              </a:lnSpc>
            </a:pPr>
            <a:r>
              <a:rPr lang="en-US" sz="10980">
                <a:solidFill>
                  <a:srgbClr val="000000"/>
                </a:solidFill>
                <a:latin typeface="Bricolage Grotesque 28 Condensed"/>
                <a:ea typeface="Bricolage Grotesque 28 Condensed"/>
                <a:cs typeface="Bricolage Grotesque 28 Condensed"/>
                <a:sym typeface="Bricolage Grotesque 28 Condensed"/>
              </a:rPr>
              <a:t>PRESENTATION OBJECTIVE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7199425"/>
            <a:ext cx="8238190" cy="860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8"/>
              </a:lnSpc>
            </a:pPr>
            <a:r>
              <a:rPr lang="en-US" sz="2806">
                <a:solidFill>
                  <a:srgbClr val="585858"/>
                </a:solidFill>
                <a:latin typeface="Raleway"/>
                <a:ea typeface="Raleway"/>
                <a:cs typeface="Raleway"/>
                <a:sym typeface="Raleway"/>
              </a:rPr>
              <a:t>Implement an automated CI/CD pipeline using Jenkins, Docker, and Ansible.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527519" y="1241682"/>
            <a:ext cx="1118969" cy="315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4"/>
              </a:lnSpc>
            </a:pPr>
            <a:r>
              <a:rPr lang="en-US" sz="183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Home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730938" y="1233606"/>
            <a:ext cx="1418304" cy="315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4"/>
              </a:lnSpc>
            </a:pPr>
            <a:r>
              <a:rPr lang="en-US" sz="1831" u="sng">
                <a:solidFill>
                  <a:srgbClr val="A78333"/>
                </a:solidFill>
                <a:latin typeface="Raleway"/>
                <a:ea typeface="Raleway"/>
                <a:cs typeface="Raleway"/>
                <a:sym typeface="Raleway"/>
              </a:rPr>
              <a:t>Discussion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282592" y="1232957"/>
            <a:ext cx="1470113" cy="315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4"/>
              </a:lnSpc>
            </a:pPr>
            <a:r>
              <a:rPr lang="en-US" sz="183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Conclusion</a:t>
            </a:r>
          </a:p>
        </p:txBody>
      </p:sp>
      <p:sp>
        <p:nvSpPr>
          <p:cNvPr id="28" name="Freeform 28"/>
          <p:cNvSpPr/>
          <p:nvPr/>
        </p:nvSpPr>
        <p:spPr>
          <a:xfrm>
            <a:off x="1717544" y="1124141"/>
            <a:ext cx="527235" cy="510938"/>
          </a:xfrm>
          <a:custGeom>
            <a:avLst/>
            <a:gdLst/>
            <a:ahLst/>
            <a:cxnLst/>
            <a:rect l="l" t="t" r="r" b="b"/>
            <a:pathLst>
              <a:path w="527235" h="510938">
                <a:moveTo>
                  <a:pt x="0" y="0"/>
                </a:moveTo>
                <a:lnTo>
                  <a:pt x="527235" y="0"/>
                </a:lnTo>
                <a:lnTo>
                  <a:pt x="527235" y="510938"/>
                </a:lnTo>
                <a:lnTo>
                  <a:pt x="0" y="5109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9" name="TextBox 29"/>
          <p:cNvSpPr txBox="1"/>
          <p:nvPr/>
        </p:nvSpPr>
        <p:spPr>
          <a:xfrm>
            <a:off x="2505904" y="1232957"/>
            <a:ext cx="1494972" cy="315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1"/>
              </a:lnSpc>
            </a:pPr>
            <a:r>
              <a:rPr lang="en-US" sz="1829" u="sng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  <a:hlinkClick r:id="rId10" tooltip="https://github.com/ahmed-ahmedd/guestbook"/>
              </a:rPr>
              <a:t>guestbook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905209"/>
            <a:ext cx="16230608" cy="0"/>
          </a:xfrm>
          <a:prstGeom prst="line">
            <a:avLst/>
          </a:prstGeom>
          <a:ln w="9525" cap="flat">
            <a:solidFill>
              <a:srgbClr val="5D5D5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EG"/>
          </a:p>
        </p:txBody>
      </p:sp>
      <p:sp>
        <p:nvSpPr>
          <p:cNvPr id="3" name="AutoShape 3"/>
          <p:cNvSpPr/>
          <p:nvPr/>
        </p:nvSpPr>
        <p:spPr>
          <a:xfrm>
            <a:off x="1028698" y="854010"/>
            <a:ext cx="16230608" cy="0"/>
          </a:xfrm>
          <a:prstGeom prst="line">
            <a:avLst/>
          </a:prstGeom>
          <a:ln w="9525" cap="flat">
            <a:solidFill>
              <a:srgbClr val="5D5D5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EG"/>
          </a:p>
        </p:txBody>
      </p:sp>
      <p:sp>
        <p:nvSpPr>
          <p:cNvPr id="4" name="Freeform 4"/>
          <p:cNvSpPr/>
          <p:nvPr/>
        </p:nvSpPr>
        <p:spPr>
          <a:xfrm>
            <a:off x="1717544" y="1124141"/>
            <a:ext cx="527235" cy="510938"/>
          </a:xfrm>
          <a:custGeom>
            <a:avLst/>
            <a:gdLst/>
            <a:ahLst/>
            <a:cxnLst/>
            <a:rect l="l" t="t" r="r" b="b"/>
            <a:pathLst>
              <a:path w="527235" h="510938">
                <a:moveTo>
                  <a:pt x="0" y="0"/>
                </a:moveTo>
                <a:lnTo>
                  <a:pt x="527235" y="0"/>
                </a:lnTo>
                <a:lnTo>
                  <a:pt x="527235" y="510938"/>
                </a:lnTo>
                <a:lnTo>
                  <a:pt x="0" y="510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grpSp>
        <p:nvGrpSpPr>
          <p:cNvPr id="5" name="Group 5"/>
          <p:cNvGrpSpPr/>
          <p:nvPr/>
        </p:nvGrpSpPr>
        <p:grpSpPr>
          <a:xfrm>
            <a:off x="7366556" y="1271706"/>
            <a:ext cx="279079" cy="27907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35C1D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776108" y="1271706"/>
            <a:ext cx="279079" cy="27907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35C1D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185659" y="1271706"/>
            <a:ext cx="279079" cy="27907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35C1D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38815" y="5045340"/>
            <a:ext cx="6127741" cy="2918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224"/>
              </a:lnSpc>
            </a:pPr>
            <a:r>
              <a:rPr lang="en-US" sz="11224">
                <a:solidFill>
                  <a:srgbClr val="000000"/>
                </a:solidFill>
                <a:latin typeface="Bricolage Grotesque 28 Condensed"/>
                <a:ea typeface="Bricolage Grotesque 28 Condensed"/>
                <a:cs typeface="Bricolage Grotesque 28 Condensed"/>
                <a:sym typeface="Bricolage Grotesque 28 Condensed"/>
              </a:rPr>
              <a:t>PROJECT DESCRIPTION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8185659" y="2758563"/>
            <a:ext cx="9073646" cy="3314369"/>
            <a:chOff x="0" y="0"/>
            <a:chExt cx="1375767" cy="50253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75767" cy="502532"/>
            </a:xfrm>
            <a:custGeom>
              <a:avLst/>
              <a:gdLst/>
              <a:ahLst/>
              <a:cxnLst/>
              <a:rect l="l" t="t" r="r" b="b"/>
              <a:pathLst>
                <a:path w="1375767" h="502532">
                  <a:moveTo>
                    <a:pt x="19624" y="0"/>
                  </a:moveTo>
                  <a:lnTo>
                    <a:pt x="1356143" y="0"/>
                  </a:lnTo>
                  <a:cubicBezTo>
                    <a:pt x="1366981" y="0"/>
                    <a:pt x="1375767" y="8786"/>
                    <a:pt x="1375767" y="19624"/>
                  </a:cubicBezTo>
                  <a:lnTo>
                    <a:pt x="1375767" y="482908"/>
                  </a:lnTo>
                  <a:cubicBezTo>
                    <a:pt x="1375767" y="488113"/>
                    <a:pt x="1373700" y="493104"/>
                    <a:pt x="1370019" y="496784"/>
                  </a:cubicBezTo>
                  <a:cubicBezTo>
                    <a:pt x="1366339" y="500465"/>
                    <a:pt x="1361347" y="502532"/>
                    <a:pt x="1356143" y="502532"/>
                  </a:cubicBezTo>
                  <a:lnTo>
                    <a:pt x="19624" y="502532"/>
                  </a:lnTo>
                  <a:cubicBezTo>
                    <a:pt x="8786" y="502532"/>
                    <a:pt x="0" y="493746"/>
                    <a:pt x="0" y="482908"/>
                  </a:cubicBezTo>
                  <a:lnTo>
                    <a:pt x="0" y="19624"/>
                  </a:lnTo>
                  <a:cubicBezTo>
                    <a:pt x="0" y="8786"/>
                    <a:pt x="8786" y="0"/>
                    <a:pt x="19624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EG"/>
            </a:p>
          </p:txBody>
        </p:sp>
      </p:grpSp>
      <p:sp>
        <p:nvSpPr>
          <p:cNvPr id="20" name="Freeform 20"/>
          <p:cNvSpPr/>
          <p:nvPr/>
        </p:nvSpPr>
        <p:spPr>
          <a:xfrm rot="-2152609">
            <a:off x="5583740" y="4408438"/>
            <a:ext cx="1604421" cy="1604421"/>
          </a:xfrm>
          <a:custGeom>
            <a:avLst/>
            <a:gdLst/>
            <a:ahLst/>
            <a:cxnLst/>
            <a:rect l="l" t="t" r="r" b="b"/>
            <a:pathLst>
              <a:path w="1604421" h="1604421">
                <a:moveTo>
                  <a:pt x="0" y="0"/>
                </a:moveTo>
                <a:lnTo>
                  <a:pt x="1604421" y="0"/>
                </a:lnTo>
                <a:lnTo>
                  <a:pt x="1604421" y="1604421"/>
                </a:lnTo>
                <a:lnTo>
                  <a:pt x="0" y="16044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1" name="AutoShape 21"/>
          <p:cNvSpPr/>
          <p:nvPr/>
        </p:nvSpPr>
        <p:spPr>
          <a:xfrm flipV="1">
            <a:off x="1167124" y="8484271"/>
            <a:ext cx="6066312" cy="4762"/>
          </a:xfrm>
          <a:prstGeom prst="line">
            <a:avLst/>
          </a:prstGeom>
          <a:ln w="19050" cap="flat">
            <a:solidFill>
              <a:srgbClr val="5D5D5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EG"/>
          </a:p>
        </p:txBody>
      </p:sp>
      <p:sp>
        <p:nvSpPr>
          <p:cNvPr id="22" name="Freeform 22"/>
          <p:cNvSpPr/>
          <p:nvPr/>
        </p:nvSpPr>
        <p:spPr>
          <a:xfrm>
            <a:off x="16218669" y="1296803"/>
            <a:ext cx="351783" cy="203394"/>
          </a:xfrm>
          <a:custGeom>
            <a:avLst/>
            <a:gdLst/>
            <a:ahLst/>
            <a:cxnLst/>
            <a:rect l="l" t="t" r="r" b="b"/>
            <a:pathLst>
              <a:path w="351783" h="203394">
                <a:moveTo>
                  <a:pt x="0" y="0"/>
                </a:moveTo>
                <a:lnTo>
                  <a:pt x="351783" y="0"/>
                </a:lnTo>
                <a:lnTo>
                  <a:pt x="351783" y="203394"/>
                </a:lnTo>
                <a:lnTo>
                  <a:pt x="0" y="2033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3" name="TextBox 23"/>
          <p:cNvSpPr txBox="1"/>
          <p:nvPr/>
        </p:nvSpPr>
        <p:spPr>
          <a:xfrm>
            <a:off x="8055186" y="6321268"/>
            <a:ext cx="9715709" cy="3150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10"/>
              </a:lnSpc>
            </a:pPr>
            <a:r>
              <a:rPr lang="en-US" sz="3008">
                <a:solidFill>
                  <a:srgbClr val="585858"/>
                </a:solidFill>
                <a:latin typeface="Raleway"/>
                <a:ea typeface="Raleway"/>
                <a:cs typeface="Raleway"/>
                <a:sym typeface="Raleway"/>
              </a:rPr>
              <a:t>Develop a pipeline to automate the build, testing, and deployment of a sample application. Utilize Jenkins for continuous integration, Docker for containerization, and Ansible for configuration management. Implement</a:t>
            </a:r>
          </a:p>
          <a:p>
            <a:pPr algn="just">
              <a:lnSpc>
                <a:spcPts val="3610"/>
              </a:lnSpc>
            </a:pPr>
            <a:r>
              <a:rPr lang="en-US" sz="3008">
                <a:solidFill>
                  <a:srgbClr val="585858"/>
                </a:solidFill>
                <a:latin typeface="Raleway"/>
                <a:ea typeface="Raleway"/>
                <a:cs typeface="Raleway"/>
                <a:sym typeface="Raleway"/>
              </a:rPr>
              <a:t>automated testing and deployment to a cloud environment.</a:t>
            </a:r>
          </a:p>
          <a:p>
            <a:pPr algn="just">
              <a:lnSpc>
                <a:spcPts val="3610"/>
              </a:lnSpc>
            </a:pPr>
            <a:endParaRPr lang="en-US" sz="3008">
              <a:solidFill>
                <a:srgbClr val="58585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527519" y="1241682"/>
            <a:ext cx="1118969" cy="315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4"/>
              </a:lnSpc>
            </a:pPr>
            <a:r>
              <a:rPr lang="en-US" sz="183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Home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730938" y="1233606"/>
            <a:ext cx="1418304" cy="315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4"/>
              </a:lnSpc>
            </a:pPr>
            <a:r>
              <a:rPr lang="en-US" sz="1831" u="sng">
                <a:solidFill>
                  <a:srgbClr val="A78333"/>
                </a:solidFill>
                <a:latin typeface="Raleway"/>
                <a:ea typeface="Raleway"/>
                <a:cs typeface="Raleway"/>
                <a:sym typeface="Raleway"/>
              </a:rPr>
              <a:t>Discussion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282592" y="1232957"/>
            <a:ext cx="1470113" cy="315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4"/>
              </a:lnSpc>
            </a:pPr>
            <a:r>
              <a:rPr lang="en-US" sz="183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Conclusion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505904" y="1232957"/>
            <a:ext cx="1494972" cy="315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1"/>
              </a:lnSpc>
            </a:pPr>
            <a:r>
              <a:rPr lang="en-US" sz="1829" u="sng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  <a:hlinkClick r:id="rId9" tooltip="https://github.com/ahmed-ahmedd/guestbook"/>
              </a:rPr>
              <a:t>guestbook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905209"/>
            <a:ext cx="16230608" cy="0"/>
          </a:xfrm>
          <a:prstGeom prst="line">
            <a:avLst/>
          </a:prstGeom>
          <a:ln w="9525" cap="flat">
            <a:solidFill>
              <a:srgbClr val="5D5D5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EG"/>
          </a:p>
        </p:txBody>
      </p:sp>
      <p:sp>
        <p:nvSpPr>
          <p:cNvPr id="3" name="AutoShape 3"/>
          <p:cNvSpPr/>
          <p:nvPr/>
        </p:nvSpPr>
        <p:spPr>
          <a:xfrm>
            <a:off x="1028698" y="854010"/>
            <a:ext cx="16230608" cy="0"/>
          </a:xfrm>
          <a:prstGeom prst="line">
            <a:avLst/>
          </a:prstGeom>
          <a:ln w="9525" cap="flat">
            <a:solidFill>
              <a:srgbClr val="5D5D5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EG"/>
          </a:p>
        </p:txBody>
      </p:sp>
      <p:sp>
        <p:nvSpPr>
          <p:cNvPr id="4" name="Freeform 4"/>
          <p:cNvSpPr/>
          <p:nvPr/>
        </p:nvSpPr>
        <p:spPr>
          <a:xfrm>
            <a:off x="1717544" y="1124141"/>
            <a:ext cx="527235" cy="510938"/>
          </a:xfrm>
          <a:custGeom>
            <a:avLst/>
            <a:gdLst/>
            <a:ahLst/>
            <a:cxnLst/>
            <a:rect l="l" t="t" r="r" b="b"/>
            <a:pathLst>
              <a:path w="527235" h="510938">
                <a:moveTo>
                  <a:pt x="0" y="0"/>
                </a:moveTo>
                <a:lnTo>
                  <a:pt x="527235" y="0"/>
                </a:lnTo>
                <a:lnTo>
                  <a:pt x="527235" y="510938"/>
                </a:lnTo>
                <a:lnTo>
                  <a:pt x="0" y="5109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grpSp>
        <p:nvGrpSpPr>
          <p:cNvPr id="5" name="Group 5"/>
          <p:cNvGrpSpPr/>
          <p:nvPr/>
        </p:nvGrpSpPr>
        <p:grpSpPr>
          <a:xfrm>
            <a:off x="7366556" y="1271706"/>
            <a:ext cx="279079" cy="27907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35C1D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776108" y="1271706"/>
            <a:ext cx="279079" cy="27907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35C1D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185659" y="1271706"/>
            <a:ext cx="279079" cy="27907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35C1D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28694" y="2069212"/>
            <a:ext cx="10779642" cy="990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6"/>
              </a:lnSpc>
            </a:pPr>
            <a:r>
              <a:rPr lang="en-US" sz="7486">
                <a:solidFill>
                  <a:srgbClr val="000000"/>
                </a:solidFill>
                <a:latin typeface="Bricolage Grotesque 28 Condensed"/>
                <a:ea typeface="Bricolage Grotesque 28 Condensed"/>
                <a:cs typeface="Bricolage Grotesque 28 Condensed"/>
                <a:sym typeface="Bricolage Grotesque 28 Condensed"/>
              </a:rPr>
              <a:t>PROJECT PLAN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70568" y="6737472"/>
            <a:ext cx="259189" cy="257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58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</a:p>
        </p:txBody>
      </p:sp>
      <p:sp>
        <p:nvSpPr>
          <p:cNvPr id="19" name="Freeform 19"/>
          <p:cNvSpPr/>
          <p:nvPr/>
        </p:nvSpPr>
        <p:spPr>
          <a:xfrm>
            <a:off x="16218669" y="1296803"/>
            <a:ext cx="351783" cy="203394"/>
          </a:xfrm>
          <a:custGeom>
            <a:avLst/>
            <a:gdLst/>
            <a:ahLst/>
            <a:cxnLst/>
            <a:rect l="l" t="t" r="r" b="b"/>
            <a:pathLst>
              <a:path w="351783" h="203394">
                <a:moveTo>
                  <a:pt x="0" y="0"/>
                </a:moveTo>
                <a:lnTo>
                  <a:pt x="351783" y="0"/>
                </a:lnTo>
                <a:lnTo>
                  <a:pt x="351783" y="203394"/>
                </a:lnTo>
                <a:lnTo>
                  <a:pt x="0" y="2033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0" name="TextBox 20"/>
          <p:cNvSpPr txBox="1"/>
          <p:nvPr/>
        </p:nvSpPr>
        <p:spPr>
          <a:xfrm>
            <a:off x="11527519" y="1241682"/>
            <a:ext cx="1118969" cy="315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4"/>
              </a:lnSpc>
            </a:pPr>
            <a:r>
              <a:rPr lang="en-US" sz="183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Home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730938" y="1233606"/>
            <a:ext cx="1418304" cy="315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4"/>
              </a:lnSpc>
            </a:pPr>
            <a:r>
              <a:rPr lang="en-US" sz="1831" u="sng">
                <a:solidFill>
                  <a:srgbClr val="A78333"/>
                </a:solidFill>
                <a:latin typeface="Raleway"/>
                <a:ea typeface="Raleway"/>
                <a:cs typeface="Raleway"/>
                <a:sym typeface="Raleway"/>
              </a:rPr>
              <a:t>Discussion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282592" y="1232957"/>
            <a:ext cx="1470113" cy="315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4"/>
              </a:lnSpc>
            </a:pPr>
            <a:r>
              <a:rPr lang="en-US" sz="183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Conclusion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505904" y="1232957"/>
            <a:ext cx="1494972" cy="315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1"/>
              </a:lnSpc>
            </a:pPr>
            <a:r>
              <a:rPr lang="en-US" sz="1829" u="sng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  <a:hlinkClick r:id="rId7" tooltip="https://github.com/ahmed-ahmedd/guestbook"/>
              </a:rPr>
              <a:t>guestbook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36727" y="3719381"/>
            <a:ext cx="3726298" cy="827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399" spc="119">
                <a:solidFill>
                  <a:srgbClr val="191919"/>
                </a:solidFill>
                <a:latin typeface="Aileron Regular"/>
                <a:ea typeface="Aileron Regular"/>
                <a:cs typeface="Aileron Regular"/>
                <a:sym typeface="Aileron Regular"/>
              </a:rPr>
              <a:t>Initial Setup &amp; Planning</a:t>
            </a:r>
          </a:p>
          <a:p>
            <a:pPr algn="r">
              <a:lnSpc>
                <a:spcPts val="3359"/>
              </a:lnSpc>
            </a:pPr>
            <a:endParaRPr lang="en-US" sz="2399" spc="119">
              <a:solidFill>
                <a:srgbClr val="191919"/>
              </a:solidFill>
              <a:latin typeface="Aileron Regular"/>
              <a:ea typeface="Aileron Regular"/>
              <a:cs typeface="Aileron Regular"/>
              <a:sym typeface="Aileron Regular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536727" y="4907571"/>
            <a:ext cx="3726298" cy="827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399" spc="119">
                <a:solidFill>
                  <a:srgbClr val="191919"/>
                </a:solidFill>
                <a:latin typeface="Aileron Regular"/>
                <a:ea typeface="Aileron Regular"/>
                <a:cs typeface="Aileron Regular"/>
                <a:sym typeface="Aileron Regular"/>
              </a:rPr>
              <a:t>Jenkins &amp; CI Integration</a:t>
            </a:r>
          </a:p>
          <a:p>
            <a:pPr algn="r">
              <a:lnSpc>
                <a:spcPts val="3359"/>
              </a:lnSpc>
            </a:pPr>
            <a:endParaRPr lang="en-US" sz="2399" spc="119">
              <a:solidFill>
                <a:srgbClr val="191919"/>
              </a:solidFill>
              <a:latin typeface="Aileron Regular"/>
              <a:ea typeface="Aileron Regular"/>
              <a:cs typeface="Aileron Regular"/>
              <a:sym typeface="Aileron Regular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536727" y="6096558"/>
            <a:ext cx="3726298" cy="827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399" spc="119">
                <a:solidFill>
                  <a:srgbClr val="191919"/>
                </a:solidFill>
                <a:latin typeface="Aileron Regular"/>
                <a:ea typeface="Aileron Regular"/>
                <a:cs typeface="Aileron Regular"/>
                <a:sym typeface="Aileron Regular"/>
              </a:rPr>
              <a:t>Docker &amp; Deployment</a:t>
            </a:r>
          </a:p>
          <a:p>
            <a:pPr algn="r">
              <a:lnSpc>
                <a:spcPts val="3359"/>
              </a:lnSpc>
            </a:pPr>
            <a:endParaRPr lang="en-US" sz="2399" spc="119">
              <a:solidFill>
                <a:srgbClr val="191919"/>
              </a:solidFill>
              <a:latin typeface="Aileron Regular"/>
              <a:ea typeface="Aileron Regular"/>
              <a:cs typeface="Aileron Regular"/>
              <a:sym typeface="Aileron Regula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19760" y="7055971"/>
            <a:ext cx="3543266" cy="1248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399" spc="119">
                <a:solidFill>
                  <a:srgbClr val="191919"/>
                </a:solidFill>
                <a:latin typeface="Aileron Regular"/>
                <a:ea typeface="Aileron Regular"/>
                <a:cs typeface="Aileron Regular"/>
                <a:sym typeface="Aileron Regular"/>
              </a:rPr>
              <a:t>Configure Ansible for Deployment</a:t>
            </a:r>
          </a:p>
          <a:p>
            <a:pPr algn="r">
              <a:lnSpc>
                <a:spcPts val="3359"/>
              </a:lnSpc>
            </a:pPr>
            <a:endParaRPr lang="en-US" sz="2399" spc="119">
              <a:solidFill>
                <a:srgbClr val="191919"/>
              </a:solidFill>
              <a:latin typeface="Aileron Regular"/>
              <a:ea typeface="Aileron Regular"/>
              <a:cs typeface="Aileron Regular"/>
              <a:sym typeface="Aileron Regular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16330" y="8217588"/>
            <a:ext cx="3146695" cy="1248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399" spc="119">
                <a:solidFill>
                  <a:srgbClr val="191919"/>
                </a:solidFill>
                <a:latin typeface="Aileron Regular"/>
                <a:ea typeface="Aileron Regular"/>
                <a:cs typeface="Aileron Regular"/>
                <a:sym typeface="Aileron Regular"/>
              </a:rPr>
              <a:t>CI/CD Refinement &amp; Final Testing</a:t>
            </a:r>
          </a:p>
          <a:p>
            <a:pPr algn="r">
              <a:lnSpc>
                <a:spcPts val="3359"/>
              </a:lnSpc>
            </a:pPr>
            <a:endParaRPr lang="en-US" sz="2399" spc="119">
              <a:solidFill>
                <a:srgbClr val="191919"/>
              </a:solidFill>
              <a:latin typeface="Aileron Regular"/>
              <a:ea typeface="Aileron Regular"/>
              <a:cs typeface="Aileron Regular"/>
              <a:sym typeface="Aileron Regular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5078730" y="2944807"/>
            <a:ext cx="2380552" cy="391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120">
                <a:solidFill>
                  <a:srgbClr val="191919"/>
                </a:solidFill>
                <a:latin typeface="Aileron Heavy"/>
                <a:ea typeface="Aileron Heavy"/>
                <a:cs typeface="Aileron Heavy"/>
                <a:sym typeface="Aileron Heavy"/>
              </a:rPr>
              <a:t>WEEK 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345403" y="2944807"/>
            <a:ext cx="2380552" cy="391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spc="120">
                <a:solidFill>
                  <a:srgbClr val="191919"/>
                </a:solidFill>
                <a:latin typeface="Aileron Heavy"/>
                <a:ea typeface="Aileron Heavy"/>
                <a:cs typeface="Aileron Heavy"/>
                <a:sym typeface="Aileron Heavy"/>
              </a:rPr>
              <a:t>WEEK 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612075" y="2944807"/>
            <a:ext cx="2380552" cy="391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399" spc="120">
                <a:solidFill>
                  <a:srgbClr val="191919"/>
                </a:solidFill>
                <a:latin typeface="Aileron Heavy"/>
                <a:ea typeface="Aileron Heavy"/>
                <a:cs typeface="Aileron Heavy"/>
                <a:sym typeface="Aileron Heavy"/>
              </a:rPr>
              <a:t>WEEK 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878748" y="2944807"/>
            <a:ext cx="2380552" cy="391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399" spc="120">
                <a:solidFill>
                  <a:srgbClr val="191919"/>
                </a:solidFill>
                <a:latin typeface="Aileron Heavy"/>
                <a:ea typeface="Aileron Heavy"/>
                <a:cs typeface="Aileron Heavy"/>
                <a:sym typeface="Aileron Heavy"/>
              </a:rPr>
              <a:t>WEEK 4</a:t>
            </a:r>
          </a:p>
        </p:txBody>
      </p:sp>
      <p:sp>
        <p:nvSpPr>
          <p:cNvPr id="33" name="AutoShape 33"/>
          <p:cNvSpPr/>
          <p:nvPr/>
        </p:nvSpPr>
        <p:spPr>
          <a:xfrm>
            <a:off x="5078730" y="4138882"/>
            <a:ext cx="12092940" cy="36182"/>
          </a:xfrm>
          <a:prstGeom prst="rect">
            <a:avLst/>
          </a:prstGeom>
          <a:solidFill>
            <a:srgbClr val="13538A">
              <a:alpha val="80000"/>
            </a:srgbClr>
          </a:solidFill>
        </p:spPr>
        <p:txBody>
          <a:bodyPr/>
          <a:lstStyle/>
          <a:p>
            <a:endParaRPr lang="en-EG"/>
          </a:p>
        </p:txBody>
      </p:sp>
      <p:sp>
        <p:nvSpPr>
          <p:cNvPr id="34" name="AutoShape 34"/>
          <p:cNvSpPr/>
          <p:nvPr/>
        </p:nvSpPr>
        <p:spPr>
          <a:xfrm>
            <a:off x="5078730" y="5327071"/>
            <a:ext cx="12092940" cy="36182"/>
          </a:xfrm>
          <a:prstGeom prst="rect">
            <a:avLst/>
          </a:prstGeom>
          <a:solidFill>
            <a:srgbClr val="2C92D5">
              <a:alpha val="80000"/>
            </a:srgbClr>
          </a:solidFill>
        </p:spPr>
        <p:txBody>
          <a:bodyPr/>
          <a:lstStyle/>
          <a:p>
            <a:endParaRPr lang="en-EG"/>
          </a:p>
        </p:txBody>
      </p:sp>
      <p:sp>
        <p:nvSpPr>
          <p:cNvPr id="35" name="AutoShape 35"/>
          <p:cNvSpPr/>
          <p:nvPr/>
        </p:nvSpPr>
        <p:spPr>
          <a:xfrm>
            <a:off x="5078730" y="6516059"/>
            <a:ext cx="12092940" cy="36182"/>
          </a:xfrm>
          <a:prstGeom prst="rect">
            <a:avLst/>
          </a:prstGeom>
          <a:solidFill>
            <a:srgbClr val="37C9EF">
              <a:alpha val="80000"/>
            </a:srgbClr>
          </a:solidFill>
        </p:spPr>
        <p:txBody>
          <a:bodyPr/>
          <a:lstStyle/>
          <a:p>
            <a:endParaRPr lang="en-EG"/>
          </a:p>
        </p:txBody>
      </p:sp>
      <p:sp>
        <p:nvSpPr>
          <p:cNvPr id="36" name="AutoShape 36"/>
          <p:cNvSpPr/>
          <p:nvPr/>
        </p:nvSpPr>
        <p:spPr>
          <a:xfrm>
            <a:off x="5078730" y="7685694"/>
            <a:ext cx="12092940" cy="36182"/>
          </a:xfrm>
          <a:prstGeom prst="rect">
            <a:avLst/>
          </a:prstGeom>
          <a:solidFill>
            <a:srgbClr val="3EDAD8">
              <a:alpha val="80000"/>
            </a:srgbClr>
          </a:solidFill>
        </p:spPr>
        <p:txBody>
          <a:bodyPr/>
          <a:lstStyle/>
          <a:p>
            <a:endParaRPr lang="en-EG"/>
          </a:p>
        </p:txBody>
      </p:sp>
      <p:sp>
        <p:nvSpPr>
          <p:cNvPr id="37" name="AutoShape 37"/>
          <p:cNvSpPr/>
          <p:nvPr/>
        </p:nvSpPr>
        <p:spPr>
          <a:xfrm>
            <a:off x="5078730" y="8847312"/>
            <a:ext cx="12092940" cy="36182"/>
          </a:xfrm>
          <a:prstGeom prst="rect">
            <a:avLst/>
          </a:prstGeom>
          <a:solidFill>
            <a:srgbClr val="86EAE9">
              <a:alpha val="80000"/>
            </a:srgbClr>
          </a:solidFill>
        </p:spPr>
        <p:txBody>
          <a:bodyPr/>
          <a:lstStyle/>
          <a:p>
            <a:endParaRPr lang="en-EG"/>
          </a:p>
        </p:txBody>
      </p:sp>
      <p:grpSp>
        <p:nvGrpSpPr>
          <p:cNvPr id="38" name="Group 38"/>
          <p:cNvGrpSpPr/>
          <p:nvPr/>
        </p:nvGrpSpPr>
        <p:grpSpPr>
          <a:xfrm>
            <a:off x="5330835" y="3964350"/>
            <a:ext cx="2994015" cy="385246"/>
            <a:chOff x="0" y="0"/>
            <a:chExt cx="3158414" cy="406400"/>
          </a:xfrm>
        </p:grpSpPr>
        <p:sp>
          <p:nvSpPr>
            <p:cNvPr id="39" name="Freeform 39"/>
            <p:cNvSpPr/>
            <p:nvPr/>
          </p:nvSpPr>
          <p:spPr>
            <a:xfrm>
              <a:off x="17780" y="22860"/>
              <a:ext cx="3133014" cy="360680"/>
            </a:xfrm>
            <a:custGeom>
              <a:avLst/>
              <a:gdLst/>
              <a:ahLst/>
              <a:cxnLst/>
              <a:rect l="l" t="t" r="r" b="b"/>
              <a:pathLst>
                <a:path w="3133014" h="360680">
                  <a:moveTo>
                    <a:pt x="3133014" y="180340"/>
                  </a:moveTo>
                  <a:cubicBezTo>
                    <a:pt x="3133014" y="81280"/>
                    <a:pt x="3053004" y="0"/>
                    <a:pt x="2952674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2952674" y="360680"/>
                  </a:lnTo>
                  <a:cubicBezTo>
                    <a:pt x="3051734" y="360680"/>
                    <a:pt x="3133014" y="279400"/>
                    <a:pt x="3133014" y="180340"/>
                  </a:cubicBezTo>
                  <a:close/>
                </a:path>
              </a:pathLst>
            </a:custGeom>
            <a:solidFill>
              <a:srgbClr val="13538A"/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7116757" y="5152539"/>
            <a:ext cx="2955915" cy="385246"/>
            <a:chOff x="0" y="0"/>
            <a:chExt cx="3118222" cy="406400"/>
          </a:xfrm>
        </p:grpSpPr>
        <p:sp>
          <p:nvSpPr>
            <p:cNvPr id="41" name="Freeform 41"/>
            <p:cNvSpPr/>
            <p:nvPr/>
          </p:nvSpPr>
          <p:spPr>
            <a:xfrm>
              <a:off x="17780" y="22860"/>
              <a:ext cx="3092822" cy="360680"/>
            </a:xfrm>
            <a:custGeom>
              <a:avLst/>
              <a:gdLst/>
              <a:ahLst/>
              <a:cxnLst/>
              <a:rect l="l" t="t" r="r" b="b"/>
              <a:pathLst>
                <a:path w="3092822" h="360680">
                  <a:moveTo>
                    <a:pt x="3092822" y="180340"/>
                  </a:moveTo>
                  <a:cubicBezTo>
                    <a:pt x="3092822" y="81280"/>
                    <a:pt x="3012812" y="0"/>
                    <a:pt x="2912482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2912482" y="360680"/>
                  </a:lnTo>
                  <a:cubicBezTo>
                    <a:pt x="3011541" y="360680"/>
                    <a:pt x="3092822" y="279400"/>
                    <a:pt x="3092822" y="180340"/>
                  </a:cubicBez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8166089" y="6341527"/>
            <a:ext cx="3096859" cy="385246"/>
            <a:chOff x="0" y="0"/>
            <a:chExt cx="3266904" cy="406400"/>
          </a:xfrm>
        </p:grpSpPr>
        <p:sp>
          <p:nvSpPr>
            <p:cNvPr id="43" name="Freeform 43"/>
            <p:cNvSpPr/>
            <p:nvPr/>
          </p:nvSpPr>
          <p:spPr>
            <a:xfrm>
              <a:off x="17780" y="22860"/>
              <a:ext cx="3241504" cy="360680"/>
            </a:xfrm>
            <a:custGeom>
              <a:avLst/>
              <a:gdLst/>
              <a:ahLst/>
              <a:cxnLst/>
              <a:rect l="l" t="t" r="r" b="b"/>
              <a:pathLst>
                <a:path w="3241504" h="360680">
                  <a:moveTo>
                    <a:pt x="3241504" y="180340"/>
                  </a:moveTo>
                  <a:cubicBezTo>
                    <a:pt x="3241504" y="81280"/>
                    <a:pt x="3161494" y="0"/>
                    <a:pt x="3061164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3061164" y="360680"/>
                  </a:lnTo>
                  <a:cubicBezTo>
                    <a:pt x="3160224" y="360680"/>
                    <a:pt x="3241504" y="279400"/>
                    <a:pt x="3241504" y="180340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2668880" y="8672780"/>
            <a:ext cx="4409821" cy="385246"/>
            <a:chOff x="0" y="0"/>
            <a:chExt cx="4651960" cy="406400"/>
          </a:xfrm>
        </p:grpSpPr>
        <p:sp>
          <p:nvSpPr>
            <p:cNvPr id="45" name="Freeform 45"/>
            <p:cNvSpPr/>
            <p:nvPr/>
          </p:nvSpPr>
          <p:spPr>
            <a:xfrm>
              <a:off x="17780" y="22860"/>
              <a:ext cx="4626560" cy="360680"/>
            </a:xfrm>
            <a:custGeom>
              <a:avLst/>
              <a:gdLst/>
              <a:ahLst/>
              <a:cxnLst/>
              <a:rect l="l" t="t" r="r" b="b"/>
              <a:pathLst>
                <a:path w="4626560" h="360680">
                  <a:moveTo>
                    <a:pt x="4626560" y="180340"/>
                  </a:moveTo>
                  <a:cubicBezTo>
                    <a:pt x="4626560" y="81280"/>
                    <a:pt x="4546550" y="0"/>
                    <a:pt x="4446220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4446220" y="360680"/>
                  </a:lnTo>
                  <a:cubicBezTo>
                    <a:pt x="4545280" y="360680"/>
                    <a:pt x="4626560" y="279400"/>
                    <a:pt x="4626560" y="180340"/>
                  </a:cubicBezTo>
                  <a:close/>
                </a:path>
              </a:pathLst>
            </a:custGeom>
            <a:solidFill>
              <a:srgbClr val="86EAE9"/>
            </a:solid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7234127" y="7511162"/>
            <a:ext cx="7095871" cy="385246"/>
            <a:chOff x="0" y="0"/>
            <a:chExt cx="7485498" cy="406400"/>
          </a:xfrm>
        </p:grpSpPr>
        <p:sp>
          <p:nvSpPr>
            <p:cNvPr id="47" name="Freeform 47"/>
            <p:cNvSpPr/>
            <p:nvPr/>
          </p:nvSpPr>
          <p:spPr>
            <a:xfrm>
              <a:off x="17780" y="22860"/>
              <a:ext cx="7460098" cy="360680"/>
            </a:xfrm>
            <a:custGeom>
              <a:avLst/>
              <a:gdLst/>
              <a:ahLst/>
              <a:cxnLst/>
              <a:rect l="l" t="t" r="r" b="b"/>
              <a:pathLst>
                <a:path w="7460098" h="360680">
                  <a:moveTo>
                    <a:pt x="7460098" y="180340"/>
                  </a:moveTo>
                  <a:cubicBezTo>
                    <a:pt x="7460098" y="81280"/>
                    <a:pt x="7380089" y="0"/>
                    <a:pt x="7279758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279758" y="360680"/>
                  </a:lnTo>
                  <a:cubicBezTo>
                    <a:pt x="7378818" y="360680"/>
                    <a:pt x="7460098" y="279400"/>
                    <a:pt x="7460098" y="180340"/>
                  </a:cubicBezTo>
                  <a:close/>
                </a:path>
              </a:pathLst>
            </a:custGeom>
            <a:solidFill>
              <a:srgbClr val="3EDAD8"/>
            </a:solidFill>
          </p:spPr>
          <p:txBody>
            <a:bodyPr/>
            <a:lstStyle/>
            <a:p>
              <a:endParaRPr lang="en-EG"/>
            </a:p>
          </p:txBody>
        </p:sp>
      </p:grpSp>
      <p:sp>
        <p:nvSpPr>
          <p:cNvPr id="48" name="TextBox 48"/>
          <p:cNvSpPr txBox="1"/>
          <p:nvPr/>
        </p:nvSpPr>
        <p:spPr>
          <a:xfrm>
            <a:off x="1116330" y="2944807"/>
            <a:ext cx="3146695" cy="391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2400" spc="120">
                <a:solidFill>
                  <a:srgbClr val="191919"/>
                </a:solidFill>
                <a:latin typeface="Aileron Heavy"/>
                <a:ea typeface="Aileron Heavy"/>
                <a:cs typeface="Aileron Heavy"/>
                <a:sym typeface="Aileron Heavy"/>
              </a:rPr>
              <a:t>TASKS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905209"/>
            <a:ext cx="16230608" cy="0"/>
          </a:xfrm>
          <a:prstGeom prst="line">
            <a:avLst/>
          </a:prstGeom>
          <a:ln w="9525" cap="flat">
            <a:solidFill>
              <a:srgbClr val="5D5D5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EG"/>
          </a:p>
        </p:txBody>
      </p:sp>
      <p:sp>
        <p:nvSpPr>
          <p:cNvPr id="3" name="AutoShape 3"/>
          <p:cNvSpPr/>
          <p:nvPr/>
        </p:nvSpPr>
        <p:spPr>
          <a:xfrm>
            <a:off x="1028698" y="854010"/>
            <a:ext cx="16230608" cy="0"/>
          </a:xfrm>
          <a:prstGeom prst="line">
            <a:avLst/>
          </a:prstGeom>
          <a:ln w="9525" cap="flat">
            <a:solidFill>
              <a:srgbClr val="5D5D5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EG"/>
          </a:p>
        </p:txBody>
      </p:sp>
      <p:sp>
        <p:nvSpPr>
          <p:cNvPr id="4" name="Freeform 4"/>
          <p:cNvSpPr/>
          <p:nvPr/>
        </p:nvSpPr>
        <p:spPr>
          <a:xfrm>
            <a:off x="1717544" y="1124141"/>
            <a:ext cx="527235" cy="510938"/>
          </a:xfrm>
          <a:custGeom>
            <a:avLst/>
            <a:gdLst/>
            <a:ahLst/>
            <a:cxnLst/>
            <a:rect l="l" t="t" r="r" b="b"/>
            <a:pathLst>
              <a:path w="527235" h="510938">
                <a:moveTo>
                  <a:pt x="0" y="0"/>
                </a:moveTo>
                <a:lnTo>
                  <a:pt x="527235" y="0"/>
                </a:lnTo>
                <a:lnTo>
                  <a:pt x="527235" y="510938"/>
                </a:lnTo>
                <a:lnTo>
                  <a:pt x="0" y="510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grpSp>
        <p:nvGrpSpPr>
          <p:cNvPr id="5" name="Group 5"/>
          <p:cNvGrpSpPr/>
          <p:nvPr/>
        </p:nvGrpSpPr>
        <p:grpSpPr>
          <a:xfrm>
            <a:off x="7366556" y="1271706"/>
            <a:ext cx="279079" cy="27907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35C1D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776108" y="1271706"/>
            <a:ext cx="279079" cy="27907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35C1D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185659" y="1271706"/>
            <a:ext cx="279079" cy="27907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35C1D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28694" y="2031112"/>
            <a:ext cx="10779642" cy="754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86"/>
              </a:lnSpc>
            </a:pPr>
            <a:r>
              <a:rPr lang="en-US" sz="5686">
                <a:solidFill>
                  <a:srgbClr val="000000"/>
                </a:solidFill>
                <a:latin typeface="Bricolage Grotesque 28 Condensed"/>
                <a:ea typeface="Bricolage Grotesque 28 Condensed"/>
                <a:cs typeface="Bricolage Grotesque 28 Condensed"/>
                <a:sym typeface="Bricolage Grotesque 28 Condensed"/>
              </a:rPr>
              <a:t>DELIVERABLES</a:t>
            </a:r>
          </a:p>
        </p:txBody>
      </p:sp>
      <p:sp>
        <p:nvSpPr>
          <p:cNvPr id="18" name="Freeform 18"/>
          <p:cNvSpPr/>
          <p:nvPr/>
        </p:nvSpPr>
        <p:spPr>
          <a:xfrm>
            <a:off x="16218669" y="1296803"/>
            <a:ext cx="351783" cy="203394"/>
          </a:xfrm>
          <a:custGeom>
            <a:avLst/>
            <a:gdLst/>
            <a:ahLst/>
            <a:cxnLst/>
            <a:rect l="l" t="t" r="r" b="b"/>
            <a:pathLst>
              <a:path w="351783" h="203394">
                <a:moveTo>
                  <a:pt x="0" y="0"/>
                </a:moveTo>
                <a:lnTo>
                  <a:pt x="351783" y="0"/>
                </a:lnTo>
                <a:lnTo>
                  <a:pt x="351783" y="203394"/>
                </a:lnTo>
                <a:lnTo>
                  <a:pt x="0" y="2033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9" name="TextBox 19"/>
          <p:cNvSpPr txBox="1"/>
          <p:nvPr/>
        </p:nvSpPr>
        <p:spPr>
          <a:xfrm>
            <a:off x="11527519" y="1241682"/>
            <a:ext cx="1118969" cy="315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4"/>
              </a:lnSpc>
            </a:pPr>
            <a:r>
              <a:rPr lang="en-US" sz="183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Home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730938" y="1233606"/>
            <a:ext cx="1418304" cy="315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4"/>
              </a:lnSpc>
            </a:pPr>
            <a:r>
              <a:rPr lang="en-US" sz="1831" u="sng">
                <a:solidFill>
                  <a:srgbClr val="A78333"/>
                </a:solidFill>
                <a:latin typeface="Raleway"/>
                <a:ea typeface="Raleway"/>
                <a:cs typeface="Raleway"/>
                <a:sym typeface="Raleway"/>
              </a:rPr>
              <a:t>Discussion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282592" y="1232957"/>
            <a:ext cx="1470113" cy="315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4"/>
              </a:lnSpc>
            </a:pPr>
            <a:r>
              <a:rPr lang="en-US" sz="183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Conclusion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505904" y="1232957"/>
            <a:ext cx="1494972" cy="315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1"/>
              </a:lnSpc>
            </a:pPr>
            <a:r>
              <a:rPr lang="en-US" sz="1829" u="sng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  <a:hlinkClick r:id="rId6" tooltip="https://github.com/ahmed-ahmedd/guestbook"/>
              </a:rPr>
              <a:t>guestbook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8448154" y="6197457"/>
            <a:ext cx="2675600" cy="1538876"/>
            <a:chOff x="0" y="0"/>
            <a:chExt cx="796914" cy="45834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96914" cy="458347"/>
            </a:xfrm>
            <a:custGeom>
              <a:avLst/>
              <a:gdLst/>
              <a:ahLst/>
              <a:cxnLst/>
              <a:rect l="l" t="t" r="r" b="b"/>
              <a:pathLst>
                <a:path w="796914" h="458347">
                  <a:moveTo>
                    <a:pt x="0" y="0"/>
                  </a:moveTo>
                  <a:lnTo>
                    <a:pt x="796914" y="0"/>
                  </a:lnTo>
                  <a:lnTo>
                    <a:pt x="796914" y="458347"/>
                  </a:lnTo>
                  <a:lnTo>
                    <a:pt x="0" y="4583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ED957"/>
              </a:solidFill>
              <a:prstDash val="solid"/>
              <a:miter/>
            </a:ln>
          </p:spPr>
          <p:txBody>
            <a:bodyPr/>
            <a:lstStyle/>
            <a:p>
              <a:endParaRPr lang="en-EG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796914" cy="496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448154" y="4198083"/>
            <a:ext cx="2675600" cy="1538876"/>
            <a:chOff x="0" y="0"/>
            <a:chExt cx="796914" cy="45834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96914" cy="458347"/>
            </a:xfrm>
            <a:custGeom>
              <a:avLst/>
              <a:gdLst/>
              <a:ahLst/>
              <a:cxnLst/>
              <a:rect l="l" t="t" r="r" b="b"/>
              <a:pathLst>
                <a:path w="796914" h="458347">
                  <a:moveTo>
                    <a:pt x="0" y="0"/>
                  </a:moveTo>
                  <a:lnTo>
                    <a:pt x="796914" y="0"/>
                  </a:lnTo>
                  <a:lnTo>
                    <a:pt x="796914" y="458347"/>
                  </a:lnTo>
                  <a:lnTo>
                    <a:pt x="0" y="4583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CB6CE6"/>
              </a:solidFill>
              <a:prstDash val="solid"/>
              <a:miter/>
            </a:ln>
          </p:spPr>
          <p:txBody>
            <a:bodyPr/>
            <a:lstStyle/>
            <a:p>
              <a:endParaRPr lang="en-EG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796914" cy="496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443605" y="4362209"/>
            <a:ext cx="3233218" cy="3233218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254A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2929464" y="4043340"/>
            <a:ext cx="261500" cy="261500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F9F8"/>
            </a:solidFill>
            <a:ln w="38100" cap="sq">
              <a:solidFill>
                <a:srgbClr val="07254A"/>
              </a:solidFill>
              <a:prstDash val="solid"/>
              <a:miter/>
            </a:ln>
          </p:spPr>
          <p:txBody>
            <a:bodyPr/>
            <a:lstStyle/>
            <a:p>
              <a:endParaRPr lang="en-EG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2929464" y="7657210"/>
            <a:ext cx="261500" cy="261500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F9F8"/>
            </a:solidFill>
            <a:ln w="38100" cap="sq">
              <a:solidFill>
                <a:srgbClr val="07254A"/>
              </a:solidFill>
              <a:prstDash val="solid"/>
              <a:miter/>
            </a:ln>
          </p:spPr>
          <p:txBody>
            <a:bodyPr/>
            <a:lstStyle/>
            <a:p>
              <a:endParaRPr lang="en-EG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4546073" y="6637167"/>
            <a:ext cx="261500" cy="261500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F9F8"/>
            </a:solidFill>
            <a:ln w="38100" cap="sq">
              <a:solidFill>
                <a:srgbClr val="07254A"/>
              </a:solidFill>
              <a:prstDash val="solid"/>
              <a:miter/>
            </a:ln>
          </p:spPr>
          <p:txBody>
            <a:bodyPr/>
            <a:lstStyle/>
            <a:p>
              <a:endParaRPr lang="en-EG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4546073" y="5058968"/>
            <a:ext cx="261500" cy="261500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F9F8"/>
            </a:solidFill>
            <a:ln w="38100" cap="sq">
              <a:solidFill>
                <a:srgbClr val="07254A"/>
              </a:solidFill>
              <a:prstDash val="solid"/>
              <a:miter/>
            </a:ln>
          </p:spPr>
          <p:txBody>
            <a:bodyPr/>
            <a:lstStyle/>
            <a:p>
              <a:endParaRPr lang="en-EG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AutoShape 44"/>
          <p:cNvSpPr/>
          <p:nvPr/>
        </p:nvSpPr>
        <p:spPr>
          <a:xfrm flipV="1">
            <a:off x="3060214" y="2954082"/>
            <a:ext cx="3172779" cy="1283732"/>
          </a:xfrm>
          <a:prstGeom prst="line">
            <a:avLst/>
          </a:prstGeom>
          <a:ln w="38100" cap="flat">
            <a:solidFill>
              <a:srgbClr val="FFDE59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EG"/>
          </a:p>
        </p:txBody>
      </p:sp>
      <p:grpSp>
        <p:nvGrpSpPr>
          <p:cNvPr id="45" name="Group 45"/>
          <p:cNvGrpSpPr/>
          <p:nvPr/>
        </p:nvGrpSpPr>
        <p:grpSpPr>
          <a:xfrm>
            <a:off x="8448154" y="2252872"/>
            <a:ext cx="2675600" cy="1538876"/>
            <a:chOff x="0" y="0"/>
            <a:chExt cx="796914" cy="458347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796914" cy="458347"/>
            </a:xfrm>
            <a:custGeom>
              <a:avLst/>
              <a:gdLst/>
              <a:ahLst/>
              <a:cxnLst/>
              <a:rect l="l" t="t" r="r" b="b"/>
              <a:pathLst>
                <a:path w="796914" h="458347">
                  <a:moveTo>
                    <a:pt x="0" y="0"/>
                  </a:moveTo>
                  <a:lnTo>
                    <a:pt x="796914" y="0"/>
                  </a:lnTo>
                  <a:lnTo>
                    <a:pt x="796914" y="458347"/>
                  </a:lnTo>
                  <a:lnTo>
                    <a:pt x="0" y="4583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DE59"/>
              </a:solidFill>
              <a:prstDash val="solid"/>
              <a:miter/>
            </a:ln>
          </p:spPr>
          <p:txBody>
            <a:bodyPr/>
            <a:lstStyle/>
            <a:p>
              <a:endParaRPr lang="en-EG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796914" cy="496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8"/>
          <p:cNvSpPr txBox="1"/>
          <p:nvPr/>
        </p:nvSpPr>
        <p:spPr>
          <a:xfrm>
            <a:off x="8706324" y="2572727"/>
            <a:ext cx="2159258" cy="1146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88"/>
              </a:lnSpc>
              <a:spcBef>
                <a:spcPct val="0"/>
              </a:spcBef>
            </a:pPr>
            <a:r>
              <a:rPr lang="en-US" sz="2490" b="1" u="none" strike="noStrike">
                <a:solidFill>
                  <a:srgbClr val="191919"/>
                </a:solidFill>
                <a:latin typeface="Raleway Bold"/>
                <a:ea typeface="Raleway Bold"/>
                <a:cs typeface="Raleway Bold"/>
                <a:sym typeface="Raleway Bold"/>
              </a:rPr>
              <a:t>Initial Setup &amp; Planning</a:t>
            </a:r>
          </a:p>
          <a:p>
            <a:pPr marL="0" lvl="0" indent="0" algn="l">
              <a:lnSpc>
                <a:spcPts val="2988"/>
              </a:lnSpc>
              <a:spcBef>
                <a:spcPct val="0"/>
              </a:spcBef>
            </a:pPr>
            <a:endParaRPr lang="en-US" sz="2490" b="1" u="none" strike="noStrike">
              <a:solidFill>
                <a:srgbClr val="191919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11445267" y="4539064"/>
            <a:ext cx="6563954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8126" lvl="1" indent="-189063" algn="l">
              <a:lnSpc>
                <a:spcPts val="2101"/>
              </a:lnSpc>
              <a:buFont typeface="Arial"/>
              <a:buChar char="•"/>
            </a:pPr>
            <a:r>
              <a:rPr lang="en-US" sz="1751" u="none" strike="noStrike">
                <a:solidFill>
                  <a:srgbClr val="585858"/>
                </a:solidFill>
                <a:latin typeface="Raleway"/>
                <a:ea typeface="Raleway"/>
                <a:cs typeface="Raleway"/>
                <a:sym typeface="Raleway"/>
              </a:rPr>
              <a:t>Working Jenkins pipeline triggered by Git commits.</a:t>
            </a:r>
          </a:p>
          <a:p>
            <a:pPr marL="378126" lvl="1" indent="-189063" algn="l">
              <a:lnSpc>
                <a:spcPts val="2101"/>
              </a:lnSpc>
              <a:buFont typeface="Arial"/>
              <a:buChar char="•"/>
            </a:pPr>
            <a:r>
              <a:rPr lang="en-US" sz="1751" u="none" strike="noStrike">
                <a:solidFill>
                  <a:srgbClr val="585858"/>
                </a:solidFill>
                <a:latin typeface="Raleway"/>
                <a:ea typeface="Raleway"/>
                <a:cs typeface="Raleway"/>
                <a:sym typeface="Raleway"/>
              </a:rPr>
              <a:t>Jenkins job that builds Docker images.</a:t>
            </a:r>
          </a:p>
          <a:p>
            <a:pPr marL="378126" lvl="1" indent="-189063" algn="l">
              <a:lnSpc>
                <a:spcPts val="2101"/>
              </a:lnSpc>
              <a:buFont typeface="Arial"/>
              <a:buChar char="•"/>
            </a:pPr>
            <a:r>
              <a:rPr lang="en-US" sz="1751" u="none" strike="noStrike">
                <a:solidFill>
                  <a:srgbClr val="585858"/>
                </a:solidFill>
                <a:latin typeface="Raleway"/>
                <a:ea typeface="Raleway"/>
                <a:cs typeface="Raleway"/>
                <a:sym typeface="Raleway"/>
              </a:rPr>
              <a:t>Automated testing included in the pipeline.</a:t>
            </a:r>
          </a:p>
          <a:p>
            <a:pPr marL="378126" lvl="1" indent="-189063" algn="l">
              <a:lnSpc>
                <a:spcPts val="2101"/>
              </a:lnSpc>
              <a:buFont typeface="Arial"/>
              <a:buChar char="•"/>
            </a:pPr>
            <a:r>
              <a:rPr lang="en-US" sz="1751" u="none" strike="noStrike">
                <a:solidFill>
                  <a:srgbClr val="585858"/>
                </a:solidFill>
                <a:latin typeface="Raleway"/>
                <a:ea typeface="Raleway"/>
                <a:cs typeface="Raleway"/>
                <a:sym typeface="Raleway"/>
              </a:rPr>
              <a:t>Notifications configured for pipeline updates.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1445267" y="2607855"/>
            <a:ext cx="6703344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8126" lvl="1" indent="-189063" algn="l">
              <a:lnSpc>
                <a:spcPts val="2101"/>
              </a:lnSpc>
              <a:buFont typeface="Arial"/>
              <a:buChar char="•"/>
            </a:pPr>
            <a:r>
              <a:rPr lang="en-US" sz="1751" u="none" strike="noStrike">
                <a:solidFill>
                  <a:srgbClr val="585858"/>
                </a:solidFill>
                <a:latin typeface="Raleway"/>
                <a:ea typeface="Raleway"/>
                <a:cs typeface="Raleway"/>
                <a:sym typeface="Raleway"/>
              </a:rPr>
              <a:t>Jenkins and Docker environments installed and configured.</a:t>
            </a:r>
          </a:p>
          <a:p>
            <a:pPr marL="378126" lvl="1" indent="-189063" algn="l">
              <a:lnSpc>
                <a:spcPts val="2101"/>
              </a:lnSpc>
              <a:buFont typeface="Arial"/>
              <a:buChar char="•"/>
            </a:pPr>
            <a:r>
              <a:rPr lang="en-US" sz="1751" u="none" strike="noStrike">
                <a:solidFill>
                  <a:srgbClr val="585858"/>
                </a:solidFill>
                <a:latin typeface="Raleway"/>
                <a:ea typeface="Raleway"/>
                <a:cs typeface="Raleway"/>
                <a:sym typeface="Raleway"/>
              </a:rPr>
              <a:t>Dockerized application running locally.</a:t>
            </a:r>
          </a:p>
          <a:p>
            <a:pPr marL="378126" lvl="1" indent="-189063" algn="l">
              <a:lnSpc>
                <a:spcPts val="2101"/>
              </a:lnSpc>
              <a:buFont typeface="Arial"/>
              <a:buChar char="•"/>
            </a:pPr>
            <a:r>
              <a:rPr lang="en-US" sz="1751" u="none" strike="noStrike">
                <a:solidFill>
                  <a:srgbClr val="585858"/>
                </a:solidFill>
                <a:latin typeface="Raleway"/>
                <a:ea typeface="Raleway"/>
                <a:cs typeface="Raleway"/>
                <a:sym typeface="Raleway"/>
              </a:rPr>
              <a:t>Basic Ansible setup.</a:t>
            </a:r>
          </a:p>
          <a:p>
            <a:pPr marL="378126" lvl="1" indent="-189063" algn="l">
              <a:lnSpc>
                <a:spcPts val="2101"/>
              </a:lnSpc>
              <a:buFont typeface="Arial"/>
              <a:buChar char="•"/>
            </a:pPr>
            <a:r>
              <a:rPr lang="en-US" sz="1751" u="none" strike="noStrike">
                <a:solidFill>
                  <a:srgbClr val="585858"/>
                </a:solidFill>
                <a:latin typeface="Raleway"/>
                <a:ea typeface="Raleway"/>
                <a:cs typeface="Raleway"/>
                <a:sym typeface="Raleway"/>
              </a:rPr>
              <a:t>CI/CD pipeline plan documented.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8754121" y="4578978"/>
            <a:ext cx="2063664" cy="767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88"/>
              </a:lnSpc>
              <a:spcBef>
                <a:spcPct val="0"/>
              </a:spcBef>
            </a:pPr>
            <a:r>
              <a:rPr lang="en-US" sz="2490" b="1" u="none" strike="noStrike">
                <a:solidFill>
                  <a:srgbClr val="191919"/>
                </a:solidFill>
                <a:latin typeface="Raleway Bold"/>
                <a:ea typeface="Raleway Bold"/>
                <a:cs typeface="Raleway Bold"/>
                <a:sym typeface="Raleway Bold"/>
              </a:rPr>
              <a:t>Jenkins &amp; CI Integration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8754121" y="6594210"/>
            <a:ext cx="2159258" cy="767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88"/>
              </a:lnSpc>
              <a:spcBef>
                <a:spcPct val="0"/>
              </a:spcBef>
            </a:pPr>
            <a:r>
              <a:rPr lang="en-US" sz="2490" b="1" u="none" strike="noStrike">
                <a:solidFill>
                  <a:srgbClr val="191919"/>
                </a:solidFill>
                <a:latin typeface="Raleway Bold"/>
                <a:ea typeface="Raleway Bold"/>
                <a:cs typeface="Raleway Bold"/>
                <a:sym typeface="Raleway Bold"/>
              </a:rPr>
              <a:t>Docker &amp; Deployment</a:t>
            </a:r>
          </a:p>
        </p:txBody>
      </p:sp>
      <p:grpSp>
        <p:nvGrpSpPr>
          <p:cNvPr id="53" name="Group 53"/>
          <p:cNvGrpSpPr/>
          <p:nvPr/>
        </p:nvGrpSpPr>
        <p:grpSpPr>
          <a:xfrm>
            <a:off x="8448154" y="8165887"/>
            <a:ext cx="2675600" cy="1538876"/>
            <a:chOff x="0" y="0"/>
            <a:chExt cx="796914" cy="458347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796914" cy="458347"/>
            </a:xfrm>
            <a:custGeom>
              <a:avLst/>
              <a:gdLst/>
              <a:ahLst/>
              <a:cxnLst/>
              <a:rect l="l" t="t" r="r" b="b"/>
              <a:pathLst>
                <a:path w="796914" h="458347">
                  <a:moveTo>
                    <a:pt x="0" y="0"/>
                  </a:moveTo>
                  <a:lnTo>
                    <a:pt x="796914" y="0"/>
                  </a:lnTo>
                  <a:lnTo>
                    <a:pt x="796914" y="458347"/>
                  </a:lnTo>
                  <a:lnTo>
                    <a:pt x="0" y="4583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CE1E6"/>
              </a:solidFill>
              <a:prstDash val="solid"/>
              <a:miter/>
            </a:ln>
          </p:spPr>
          <p:txBody>
            <a:bodyPr/>
            <a:lstStyle/>
            <a:p>
              <a:endParaRPr lang="en-EG"/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-38100"/>
              <a:ext cx="796914" cy="496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6"/>
          <p:cNvSpPr txBox="1"/>
          <p:nvPr/>
        </p:nvSpPr>
        <p:spPr>
          <a:xfrm>
            <a:off x="8706324" y="8298513"/>
            <a:ext cx="2159258" cy="152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88"/>
              </a:lnSpc>
              <a:spcBef>
                <a:spcPct val="0"/>
              </a:spcBef>
            </a:pPr>
            <a:r>
              <a:rPr lang="en-US" sz="2490" b="1" u="none" strike="noStrike">
                <a:solidFill>
                  <a:srgbClr val="191919"/>
                </a:solidFill>
                <a:latin typeface="Raleway Bold"/>
                <a:ea typeface="Raleway Bold"/>
                <a:cs typeface="Raleway Bold"/>
                <a:sym typeface="Raleway Bold"/>
              </a:rPr>
              <a:t>CI/CD Refinement &amp; Final Testing</a:t>
            </a:r>
          </a:p>
          <a:p>
            <a:pPr marL="0" lvl="0" indent="0" algn="l">
              <a:lnSpc>
                <a:spcPts val="2988"/>
              </a:lnSpc>
              <a:spcBef>
                <a:spcPct val="0"/>
              </a:spcBef>
            </a:pPr>
            <a:endParaRPr lang="en-US" sz="2490" b="1" u="none" strike="noStrike">
              <a:solidFill>
                <a:srgbClr val="191919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11527519" y="6568806"/>
            <a:ext cx="6760481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8126" lvl="1" indent="-189063" algn="l">
              <a:lnSpc>
                <a:spcPts val="2101"/>
              </a:lnSpc>
              <a:buFont typeface="Arial"/>
              <a:buChar char="•"/>
            </a:pPr>
            <a:r>
              <a:rPr lang="en-US" sz="1751" u="none" strike="noStrike">
                <a:solidFill>
                  <a:srgbClr val="585858"/>
                </a:solidFill>
                <a:latin typeface="Raleway"/>
                <a:ea typeface="Raleway"/>
                <a:cs typeface="Raleway"/>
                <a:sym typeface="Raleway"/>
              </a:rPr>
              <a:t>Docker images automatically pushed to Docker Hub or a registry.</a:t>
            </a:r>
          </a:p>
          <a:p>
            <a:pPr marL="378126" lvl="1" indent="-189063" algn="l">
              <a:lnSpc>
                <a:spcPts val="2101"/>
              </a:lnSpc>
              <a:buFont typeface="Arial"/>
              <a:buChar char="•"/>
            </a:pPr>
            <a:r>
              <a:rPr lang="en-US" sz="1751" u="none" strike="noStrike">
                <a:solidFill>
                  <a:srgbClr val="585858"/>
                </a:solidFill>
                <a:latin typeface="Raleway"/>
                <a:ea typeface="Raleway"/>
                <a:cs typeface="Raleway"/>
                <a:sym typeface="Raleway"/>
              </a:rPr>
              <a:t>Ansible playbooks ready and tested.</a:t>
            </a:r>
          </a:p>
          <a:p>
            <a:pPr marL="378126" lvl="1" indent="-189063" algn="l">
              <a:lnSpc>
                <a:spcPts val="2101"/>
              </a:lnSpc>
              <a:buFont typeface="Arial"/>
              <a:buChar char="•"/>
            </a:pPr>
            <a:r>
              <a:rPr lang="en-US" sz="1751" u="none" strike="noStrike">
                <a:solidFill>
                  <a:srgbClr val="585858"/>
                </a:solidFill>
                <a:latin typeface="Raleway"/>
                <a:ea typeface="Raleway"/>
                <a:cs typeface="Raleway"/>
                <a:sym typeface="Raleway"/>
              </a:rPr>
              <a:t>Successful deployment of the application to a cloud server.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1445267" y="8386203"/>
            <a:ext cx="5674650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8126" lvl="1" indent="-189063" algn="l">
              <a:lnSpc>
                <a:spcPts val="2101"/>
              </a:lnSpc>
              <a:spcBef>
                <a:spcPct val="0"/>
              </a:spcBef>
              <a:buFont typeface="Arial"/>
              <a:buChar char="•"/>
            </a:pPr>
            <a:r>
              <a:rPr lang="en-US" sz="1751" u="none" strike="noStrike">
                <a:solidFill>
                  <a:srgbClr val="585858"/>
                </a:solidFill>
                <a:latin typeface="Raleway"/>
                <a:ea typeface="Raleway"/>
                <a:cs typeface="Raleway"/>
                <a:sym typeface="Raleway"/>
              </a:rPr>
              <a:t>Kubernetes integration (if applicable).</a:t>
            </a:r>
          </a:p>
          <a:p>
            <a:pPr marL="378126" lvl="1" indent="-189063" algn="l">
              <a:lnSpc>
                <a:spcPts val="2101"/>
              </a:lnSpc>
              <a:spcBef>
                <a:spcPct val="0"/>
              </a:spcBef>
              <a:buFont typeface="Arial"/>
              <a:buChar char="•"/>
            </a:pPr>
            <a:r>
              <a:rPr lang="en-US" sz="1751" u="none" strike="noStrike">
                <a:solidFill>
                  <a:srgbClr val="585858"/>
                </a:solidFill>
                <a:latin typeface="Raleway"/>
                <a:ea typeface="Raleway"/>
                <a:cs typeface="Raleway"/>
                <a:sym typeface="Raleway"/>
              </a:rPr>
              <a:t>Fully refined CI/CD pipeline in Jenkins.</a:t>
            </a:r>
          </a:p>
          <a:p>
            <a:pPr marL="378126" lvl="1" indent="-189063" algn="l">
              <a:lnSpc>
                <a:spcPts val="2101"/>
              </a:lnSpc>
              <a:spcBef>
                <a:spcPct val="0"/>
              </a:spcBef>
              <a:buFont typeface="Arial"/>
              <a:buChar char="•"/>
            </a:pPr>
            <a:r>
              <a:rPr lang="en-US" sz="1751" u="none" strike="noStrike">
                <a:solidFill>
                  <a:srgbClr val="585858"/>
                </a:solidFill>
                <a:latin typeface="Raleway"/>
                <a:ea typeface="Raleway"/>
                <a:cs typeface="Raleway"/>
                <a:sym typeface="Raleway"/>
              </a:rPr>
              <a:t>Documented CI/CD pipeline process.</a:t>
            </a:r>
          </a:p>
          <a:p>
            <a:pPr marL="378126" lvl="1" indent="-189063" algn="l">
              <a:lnSpc>
                <a:spcPts val="2101"/>
              </a:lnSpc>
              <a:spcBef>
                <a:spcPct val="0"/>
              </a:spcBef>
              <a:buFont typeface="Arial"/>
              <a:buChar char="•"/>
            </a:pPr>
            <a:r>
              <a:rPr lang="en-US" sz="1751" u="none" strike="noStrike">
                <a:solidFill>
                  <a:srgbClr val="585858"/>
                </a:solidFill>
                <a:latin typeface="Raleway"/>
                <a:ea typeface="Raleway"/>
                <a:cs typeface="Raleway"/>
                <a:sym typeface="Raleway"/>
              </a:rPr>
              <a:t>Final deployment verified and tested on the cloud.</a:t>
            </a:r>
          </a:p>
        </p:txBody>
      </p:sp>
      <p:grpSp>
        <p:nvGrpSpPr>
          <p:cNvPr id="59" name="Group 59"/>
          <p:cNvGrpSpPr/>
          <p:nvPr/>
        </p:nvGrpSpPr>
        <p:grpSpPr>
          <a:xfrm>
            <a:off x="6227817" y="2252872"/>
            <a:ext cx="1163903" cy="1538876"/>
            <a:chOff x="0" y="0"/>
            <a:chExt cx="346663" cy="458347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346663" cy="458347"/>
            </a:xfrm>
            <a:custGeom>
              <a:avLst/>
              <a:gdLst/>
              <a:ahLst/>
              <a:cxnLst/>
              <a:rect l="l" t="t" r="r" b="b"/>
              <a:pathLst>
                <a:path w="346663" h="458347">
                  <a:moveTo>
                    <a:pt x="0" y="0"/>
                  </a:moveTo>
                  <a:lnTo>
                    <a:pt x="346663" y="0"/>
                  </a:lnTo>
                  <a:lnTo>
                    <a:pt x="346663" y="458347"/>
                  </a:lnTo>
                  <a:lnTo>
                    <a:pt x="0" y="4583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DE59"/>
              </a:solidFill>
              <a:prstDash val="solid"/>
              <a:miter/>
            </a:ln>
          </p:spPr>
          <p:txBody>
            <a:bodyPr/>
            <a:lstStyle/>
            <a:p>
              <a:endParaRPr lang="en-EG"/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0" y="-38100"/>
              <a:ext cx="346663" cy="496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2" name="TextBox 62"/>
          <p:cNvSpPr txBox="1"/>
          <p:nvPr/>
        </p:nvSpPr>
        <p:spPr>
          <a:xfrm>
            <a:off x="6468313" y="2780659"/>
            <a:ext cx="682910" cy="507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7"/>
              </a:lnSpc>
            </a:pPr>
            <a:r>
              <a:rPr lang="en-US" sz="3537" spc="148">
                <a:solidFill>
                  <a:srgbClr val="000000"/>
                </a:solidFill>
                <a:latin typeface="Adumu Regular"/>
                <a:ea typeface="Adumu Regular"/>
                <a:cs typeface="Adumu Regular"/>
                <a:sym typeface="Adumu Regular"/>
              </a:rPr>
              <a:t>01</a:t>
            </a:r>
          </a:p>
        </p:txBody>
      </p:sp>
      <p:grpSp>
        <p:nvGrpSpPr>
          <p:cNvPr id="63" name="Group 63"/>
          <p:cNvGrpSpPr/>
          <p:nvPr/>
        </p:nvGrpSpPr>
        <p:grpSpPr>
          <a:xfrm>
            <a:off x="6227817" y="8165887"/>
            <a:ext cx="1163903" cy="1538876"/>
            <a:chOff x="0" y="0"/>
            <a:chExt cx="346663" cy="458347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346663" cy="458347"/>
            </a:xfrm>
            <a:custGeom>
              <a:avLst/>
              <a:gdLst/>
              <a:ahLst/>
              <a:cxnLst/>
              <a:rect l="l" t="t" r="r" b="b"/>
              <a:pathLst>
                <a:path w="346663" h="458347">
                  <a:moveTo>
                    <a:pt x="0" y="0"/>
                  </a:moveTo>
                  <a:lnTo>
                    <a:pt x="346663" y="0"/>
                  </a:lnTo>
                  <a:lnTo>
                    <a:pt x="346663" y="458347"/>
                  </a:lnTo>
                  <a:lnTo>
                    <a:pt x="0" y="4583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CE1E6"/>
              </a:solidFill>
              <a:prstDash val="solid"/>
              <a:miter/>
            </a:ln>
          </p:spPr>
          <p:txBody>
            <a:bodyPr/>
            <a:lstStyle/>
            <a:p>
              <a:endParaRPr lang="en-EG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0" y="-38100"/>
              <a:ext cx="346663" cy="496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6" name="TextBox 66"/>
          <p:cNvSpPr txBox="1"/>
          <p:nvPr/>
        </p:nvSpPr>
        <p:spPr>
          <a:xfrm>
            <a:off x="6468313" y="8693674"/>
            <a:ext cx="682910" cy="507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7"/>
              </a:lnSpc>
            </a:pPr>
            <a:r>
              <a:rPr lang="en-US" sz="3537" spc="148">
                <a:solidFill>
                  <a:srgbClr val="000000"/>
                </a:solidFill>
                <a:latin typeface="Adumu Regular"/>
                <a:ea typeface="Adumu Regular"/>
                <a:cs typeface="Adumu Regular"/>
                <a:sym typeface="Adumu Regular"/>
              </a:rPr>
              <a:t>04</a:t>
            </a:r>
          </a:p>
        </p:txBody>
      </p:sp>
      <p:grpSp>
        <p:nvGrpSpPr>
          <p:cNvPr id="67" name="Group 67"/>
          <p:cNvGrpSpPr/>
          <p:nvPr/>
        </p:nvGrpSpPr>
        <p:grpSpPr>
          <a:xfrm>
            <a:off x="6227817" y="6146070"/>
            <a:ext cx="1163903" cy="1538876"/>
            <a:chOff x="0" y="0"/>
            <a:chExt cx="346663" cy="458347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346663" cy="458347"/>
            </a:xfrm>
            <a:custGeom>
              <a:avLst/>
              <a:gdLst/>
              <a:ahLst/>
              <a:cxnLst/>
              <a:rect l="l" t="t" r="r" b="b"/>
              <a:pathLst>
                <a:path w="346663" h="458347">
                  <a:moveTo>
                    <a:pt x="0" y="0"/>
                  </a:moveTo>
                  <a:lnTo>
                    <a:pt x="346663" y="0"/>
                  </a:lnTo>
                  <a:lnTo>
                    <a:pt x="346663" y="458347"/>
                  </a:lnTo>
                  <a:lnTo>
                    <a:pt x="0" y="4583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ED957"/>
              </a:solidFill>
              <a:prstDash val="solid"/>
              <a:miter/>
            </a:ln>
          </p:spPr>
          <p:txBody>
            <a:bodyPr/>
            <a:lstStyle/>
            <a:p>
              <a:endParaRPr lang="en-EG"/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0" y="-38100"/>
              <a:ext cx="346663" cy="496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0" name="TextBox 70"/>
          <p:cNvSpPr txBox="1"/>
          <p:nvPr/>
        </p:nvSpPr>
        <p:spPr>
          <a:xfrm>
            <a:off x="6468313" y="6725244"/>
            <a:ext cx="682910" cy="507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7"/>
              </a:lnSpc>
            </a:pPr>
            <a:r>
              <a:rPr lang="en-US" sz="3537" spc="148">
                <a:solidFill>
                  <a:srgbClr val="000000"/>
                </a:solidFill>
                <a:latin typeface="Adumu Regular"/>
                <a:ea typeface="Adumu Regular"/>
                <a:cs typeface="Adumu Regular"/>
                <a:sym typeface="Adumu Regular"/>
              </a:rPr>
              <a:t>03</a:t>
            </a:r>
          </a:p>
        </p:txBody>
      </p:sp>
      <p:grpSp>
        <p:nvGrpSpPr>
          <p:cNvPr id="71" name="Group 71"/>
          <p:cNvGrpSpPr/>
          <p:nvPr/>
        </p:nvGrpSpPr>
        <p:grpSpPr>
          <a:xfrm>
            <a:off x="6227817" y="4225164"/>
            <a:ext cx="1163903" cy="1538876"/>
            <a:chOff x="0" y="0"/>
            <a:chExt cx="346663" cy="458347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346663" cy="458347"/>
            </a:xfrm>
            <a:custGeom>
              <a:avLst/>
              <a:gdLst/>
              <a:ahLst/>
              <a:cxnLst/>
              <a:rect l="l" t="t" r="r" b="b"/>
              <a:pathLst>
                <a:path w="346663" h="458347">
                  <a:moveTo>
                    <a:pt x="0" y="0"/>
                  </a:moveTo>
                  <a:lnTo>
                    <a:pt x="346663" y="0"/>
                  </a:lnTo>
                  <a:lnTo>
                    <a:pt x="346663" y="458347"/>
                  </a:lnTo>
                  <a:lnTo>
                    <a:pt x="0" y="4583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CB6CE6"/>
              </a:solidFill>
              <a:prstDash val="solid"/>
              <a:miter/>
            </a:ln>
          </p:spPr>
          <p:txBody>
            <a:bodyPr/>
            <a:lstStyle/>
            <a:p>
              <a:endParaRPr lang="en-EG"/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0" y="-38100"/>
              <a:ext cx="346663" cy="496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4" name="TextBox 74"/>
          <p:cNvSpPr txBox="1"/>
          <p:nvPr/>
        </p:nvSpPr>
        <p:spPr>
          <a:xfrm>
            <a:off x="6468313" y="4752951"/>
            <a:ext cx="682910" cy="507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7"/>
              </a:lnSpc>
            </a:pPr>
            <a:r>
              <a:rPr lang="en-US" sz="3537" spc="148">
                <a:solidFill>
                  <a:srgbClr val="000000"/>
                </a:solidFill>
                <a:latin typeface="Adumu Regular"/>
                <a:ea typeface="Adumu Regular"/>
                <a:cs typeface="Adumu Regular"/>
                <a:sym typeface="Adumu Regular"/>
              </a:rPr>
              <a:t>02</a:t>
            </a:r>
          </a:p>
        </p:txBody>
      </p:sp>
      <p:grpSp>
        <p:nvGrpSpPr>
          <p:cNvPr id="75" name="Group 75"/>
          <p:cNvGrpSpPr/>
          <p:nvPr/>
        </p:nvGrpSpPr>
        <p:grpSpPr>
          <a:xfrm>
            <a:off x="8334249" y="4861747"/>
            <a:ext cx="261500" cy="261500"/>
            <a:chOff x="0" y="0"/>
            <a:chExt cx="812800" cy="812800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254A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EG"/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8334249" y="2891560"/>
            <a:ext cx="261500" cy="261500"/>
            <a:chOff x="0" y="0"/>
            <a:chExt cx="812800" cy="812800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254A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EG"/>
            </a:p>
          </p:txBody>
        </p:sp>
        <p:sp>
          <p:nvSpPr>
            <p:cNvPr id="80" name="TextBox 8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81" name="Group 81"/>
          <p:cNvGrpSpPr/>
          <p:nvPr/>
        </p:nvGrpSpPr>
        <p:grpSpPr>
          <a:xfrm>
            <a:off x="8334249" y="6810877"/>
            <a:ext cx="261500" cy="261500"/>
            <a:chOff x="0" y="0"/>
            <a:chExt cx="812800" cy="812800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254A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EG"/>
            </a:p>
          </p:txBody>
        </p:sp>
        <p:sp>
          <p:nvSpPr>
            <p:cNvPr id="83" name="TextBox 8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84" name="Group 84"/>
          <p:cNvGrpSpPr/>
          <p:nvPr/>
        </p:nvGrpSpPr>
        <p:grpSpPr>
          <a:xfrm>
            <a:off x="8334249" y="8804576"/>
            <a:ext cx="261500" cy="261500"/>
            <a:chOff x="0" y="0"/>
            <a:chExt cx="812800" cy="812800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254A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EG"/>
            </a:p>
          </p:txBody>
        </p:sp>
        <p:sp>
          <p:nvSpPr>
            <p:cNvPr id="86" name="TextBox 8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7" name="AutoShape 87"/>
          <p:cNvSpPr/>
          <p:nvPr/>
        </p:nvSpPr>
        <p:spPr>
          <a:xfrm>
            <a:off x="7391720" y="3022310"/>
            <a:ext cx="1140274" cy="0"/>
          </a:xfrm>
          <a:prstGeom prst="line">
            <a:avLst/>
          </a:prstGeom>
          <a:ln w="38100" cap="flat">
            <a:solidFill>
              <a:srgbClr val="FFDE59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EG"/>
          </a:p>
        </p:txBody>
      </p:sp>
      <p:sp>
        <p:nvSpPr>
          <p:cNvPr id="88" name="AutoShape 88"/>
          <p:cNvSpPr/>
          <p:nvPr/>
        </p:nvSpPr>
        <p:spPr>
          <a:xfrm>
            <a:off x="7391720" y="4994602"/>
            <a:ext cx="1140274" cy="0"/>
          </a:xfrm>
          <a:prstGeom prst="line">
            <a:avLst/>
          </a:prstGeom>
          <a:ln w="38100" cap="flat">
            <a:solidFill>
              <a:srgbClr val="CB6CE6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EG"/>
          </a:p>
        </p:txBody>
      </p:sp>
      <p:sp>
        <p:nvSpPr>
          <p:cNvPr id="89" name="AutoShape 89"/>
          <p:cNvSpPr/>
          <p:nvPr/>
        </p:nvSpPr>
        <p:spPr>
          <a:xfrm>
            <a:off x="7391720" y="6940776"/>
            <a:ext cx="1140274" cy="0"/>
          </a:xfrm>
          <a:prstGeom prst="line">
            <a:avLst/>
          </a:prstGeom>
          <a:ln w="38100" cap="flat">
            <a:solidFill>
              <a:srgbClr val="7ED957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EG"/>
          </a:p>
        </p:txBody>
      </p:sp>
      <p:sp>
        <p:nvSpPr>
          <p:cNvPr id="90" name="AutoShape 90"/>
          <p:cNvSpPr/>
          <p:nvPr/>
        </p:nvSpPr>
        <p:spPr>
          <a:xfrm>
            <a:off x="7391720" y="8935326"/>
            <a:ext cx="1140274" cy="0"/>
          </a:xfrm>
          <a:prstGeom prst="line">
            <a:avLst/>
          </a:prstGeom>
          <a:ln w="38100" cap="flat">
            <a:solidFill>
              <a:srgbClr val="5CE1E6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EG"/>
          </a:p>
        </p:txBody>
      </p:sp>
      <p:sp>
        <p:nvSpPr>
          <p:cNvPr id="91" name="AutoShape 91"/>
          <p:cNvSpPr/>
          <p:nvPr/>
        </p:nvSpPr>
        <p:spPr>
          <a:xfrm>
            <a:off x="3060214" y="7721404"/>
            <a:ext cx="3167602" cy="1213922"/>
          </a:xfrm>
          <a:prstGeom prst="line">
            <a:avLst/>
          </a:prstGeom>
          <a:ln w="38100" cap="flat">
            <a:solidFill>
              <a:srgbClr val="5CE1E6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EG"/>
          </a:p>
        </p:txBody>
      </p:sp>
      <p:sp>
        <p:nvSpPr>
          <p:cNvPr id="92" name="AutoShape 92"/>
          <p:cNvSpPr/>
          <p:nvPr/>
        </p:nvSpPr>
        <p:spPr>
          <a:xfrm>
            <a:off x="4676823" y="6701578"/>
            <a:ext cx="1550993" cy="213931"/>
          </a:xfrm>
          <a:prstGeom prst="line">
            <a:avLst/>
          </a:prstGeom>
          <a:ln w="38100" cap="flat">
            <a:solidFill>
              <a:srgbClr val="7ED957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EG"/>
          </a:p>
        </p:txBody>
      </p:sp>
      <p:sp>
        <p:nvSpPr>
          <p:cNvPr id="93" name="AutoShape 93"/>
          <p:cNvSpPr/>
          <p:nvPr/>
        </p:nvSpPr>
        <p:spPr>
          <a:xfrm flipV="1">
            <a:off x="4676823" y="4994602"/>
            <a:ext cx="1550993" cy="266015"/>
          </a:xfrm>
          <a:prstGeom prst="line">
            <a:avLst/>
          </a:prstGeom>
          <a:ln w="38100" cap="flat">
            <a:solidFill>
              <a:srgbClr val="CB6CE6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EG"/>
          </a:p>
        </p:txBody>
      </p:sp>
      <p:grpSp>
        <p:nvGrpSpPr>
          <p:cNvPr id="94" name="Group 94"/>
          <p:cNvGrpSpPr/>
          <p:nvPr/>
        </p:nvGrpSpPr>
        <p:grpSpPr>
          <a:xfrm>
            <a:off x="1406673" y="4043340"/>
            <a:ext cx="3877809" cy="3877809"/>
            <a:chOff x="0" y="0"/>
            <a:chExt cx="812800" cy="812800"/>
          </a:xfrm>
        </p:grpSpPr>
        <p:sp>
          <p:nvSpPr>
            <p:cNvPr id="95" name="Freeform 9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F9F8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EG"/>
            </a:p>
          </p:txBody>
        </p:sp>
        <p:sp>
          <p:nvSpPr>
            <p:cNvPr id="96" name="TextBox 9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7" name="TextBox 97"/>
          <p:cNvSpPr txBox="1"/>
          <p:nvPr/>
        </p:nvSpPr>
        <p:spPr>
          <a:xfrm>
            <a:off x="1786670" y="5035019"/>
            <a:ext cx="3117814" cy="2897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86"/>
              </a:lnSpc>
              <a:spcBef>
                <a:spcPct val="0"/>
              </a:spcBef>
            </a:pPr>
            <a:r>
              <a:rPr lang="en-US" sz="5686" u="none" strike="noStrike">
                <a:solidFill>
                  <a:srgbClr val="000000"/>
                </a:solidFill>
                <a:latin typeface="Bricolage Grotesque 28 Condensed"/>
                <a:ea typeface="Bricolage Grotesque 28 Condensed"/>
                <a:cs typeface="Bricolage Grotesque 28 Condensed"/>
                <a:sym typeface="Bricolage Grotesque 28 Condensed"/>
              </a:rPr>
              <a:t>AUTOMATED DEPLOYMENT PIPELINE</a:t>
            </a:r>
          </a:p>
          <a:p>
            <a:pPr marL="0" lvl="0" indent="0" algn="ctr">
              <a:lnSpc>
                <a:spcPts val="5686"/>
              </a:lnSpc>
              <a:spcBef>
                <a:spcPct val="0"/>
              </a:spcBef>
            </a:pPr>
            <a:endParaRPr lang="en-US" sz="5686" u="none" strike="noStrike">
              <a:solidFill>
                <a:srgbClr val="000000"/>
              </a:solidFill>
              <a:latin typeface="Bricolage Grotesque 28 Condensed"/>
              <a:ea typeface="Bricolage Grotesque 28 Condensed"/>
              <a:cs typeface="Bricolage Grotesque 28 Condensed"/>
              <a:sym typeface="Bricolage Grotesque 28 Condense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905209"/>
            <a:ext cx="16230608" cy="0"/>
          </a:xfrm>
          <a:prstGeom prst="line">
            <a:avLst/>
          </a:prstGeom>
          <a:ln w="9525" cap="flat">
            <a:solidFill>
              <a:srgbClr val="5D5D5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EG"/>
          </a:p>
        </p:txBody>
      </p:sp>
      <p:sp>
        <p:nvSpPr>
          <p:cNvPr id="3" name="AutoShape 3"/>
          <p:cNvSpPr/>
          <p:nvPr/>
        </p:nvSpPr>
        <p:spPr>
          <a:xfrm>
            <a:off x="1028698" y="854010"/>
            <a:ext cx="16230608" cy="0"/>
          </a:xfrm>
          <a:prstGeom prst="line">
            <a:avLst/>
          </a:prstGeom>
          <a:ln w="9525" cap="flat">
            <a:solidFill>
              <a:srgbClr val="5D5D5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EG"/>
          </a:p>
        </p:txBody>
      </p:sp>
      <p:sp>
        <p:nvSpPr>
          <p:cNvPr id="4" name="Freeform 4"/>
          <p:cNvSpPr/>
          <p:nvPr/>
        </p:nvSpPr>
        <p:spPr>
          <a:xfrm>
            <a:off x="1717544" y="1124141"/>
            <a:ext cx="527235" cy="510938"/>
          </a:xfrm>
          <a:custGeom>
            <a:avLst/>
            <a:gdLst/>
            <a:ahLst/>
            <a:cxnLst/>
            <a:rect l="l" t="t" r="r" b="b"/>
            <a:pathLst>
              <a:path w="527235" h="510938">
                <a:moveTo>
                  <a:pt x="0" y="0"/>
                </a:moveTo>
                <a:lnTo>
                  <a:pt x="527235" y="0"/>
                </a:lnTo>
                <a:lnTo>
                  <a:pt x="527235" y="510938"/>
                </a:lnTo>
                <a:lnTo>
                  <a:pt x="0" y="510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grpSp>
        <p:nvGrpSpPr>
          <p:cNvPr id="5" name="Group 5"/>
          <p:cNvGrpSpPr/>
          <p:nvPr/>
        </p:nvGrpSpPr>
        <p:grpSpPr>
          <a:xfrm>
            <a:off x="7366556" y="1271706"/>
            <a:ext cx="279079" cy="27907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35C1D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776108" y="1271706"/>
            <a:ext cx="279079" cy="27907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35C1D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185659" y="1271706"/>
            <a:ext cx="279079" cy="27907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35C1D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498495" y="3049049"/>
            <a:ext cx="4276335" cy="4581973"/>
            <a:chOff x="0" y="0"/>
            <a:chExt cx="843855" cy="90416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43855" cy="904167"/>
            </a:xfrm>
            <a:custGeom>
              <a:avLst/>
              <a:gdLst/>
              <a:ahLst/>
              <a:cxnLst/>
              <a:rect l="l" t="t" r="r" b="b"/>
              <a:pathLst>
                <a:path w="843855" h="904167">
                  <a:moveTo>
                    <a:pt x="41639" y="0"/>
                  </a:moveTo>
                  <a:lnTo>
                    <a:pt x="802216" y="0"/>
                  </a:lnTo>
                  <a:cubicBezTo>
                    <a:pt x="813259" y="0"/>
                    <a:pt x="823850" y="4387"/>
                    <a:pt x="831659" y="12196"/>
                  </a:cubicBezTo>
                  <a:cubicBezTo>
                    <a:pt x="839468" y="20005"/>
                    <a:pt x="843855" y="30596"/>
                    <a:pt x="843855" y="41639"/>
                  </a:cubicBezTo>
                  <a:lnTo>
                    <a:pt x="843855" y="862528"/>
                  </a:lnTo>
                  <a:cubicBezTo>
                    <a:pt x="843855" y="873571"/>
                    <a:pt x="839468" y="884162"/>
                    <a:pt x="831659" y="891971"/>
                  </a:cubicBezTo>
                  <a:cubicBezTo>
                    <a:pt x="823850" y="899780"/>
                    <a:pt x="813259" y="904167"/>
                    <a:pt x="802216" y="904167"/>
                  </a:cubicBezTo>
                  <a:lnTo>
                    <a:pt x="41639" y="904167"/>
                  </a:lnTo>
                  <a:cubicBezTo>
                    <a:pt x="30596" y="904167"/>
                    <a:pt x="20005" y="899780"/>
                    <a:pt x="12196" y="891971"/>
                  </a:cubicBezTo>
                  <a:cubicBezTo>
                    <a:pt x="4387" y="884162"/>
                    <a:pt x="0" y="873571"/>
                    <a:pt x="0" y="862528"/>
                  </a:cubicBezTo>
                  <a:lnTo>
                    <a:pt x="0" y="41639"/>
                  </a:lnTo>
                  <a:cubicBezTo>
                    <a:pt x="0" y="30596"/>
                    <a:pt x="4387" y="20005"/>
                    <a:pt x="12196" y="12196"/>
                  </a:cubicBezTo>
                  <a:cubicBezTo>
                    <a:pt x="20005" y="4387"/>
                    <a:pt x="30596" y="0"/>
                    <a:pt x="41639" y="0"/>
                  </a:cubicBezTo>
                  <a:close/>
                </a:path>
              </a:pathLst>
            </a:custGeom>
            <a:blipFill>
              <a:blip r:embed="rId4"/>
              <a:stretch>
                <a:fillRect t="-722" b="-23717"/>
              </a:stretch>
            </a:blip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988450" y="3531830"/>
            <a:ext cx="3825758" cy="4099193"/>
            <a:chOff x="0" y="0"/>
            <a:chExt cx="843855" cy="90416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43855" cy="904167"/>
            </a:xfrm>
            <a:custGeom>
              <a:avLst/>
              <a:gdLst/>
              <a:ahLst/>
              <a:cxnLst/>
              <a:rect l="l" t="t" r="r" b="b"/>
              <a:pathLst>
                <a:path w="843855" h="904167">
                  <a:moveTo>
                    <a:pt x="46543" y="0"/>
                  </a:moveTo>
                  <a:lnTo>
                    <a:pt x="797312" y="0"/>
                  </a:lnTo>
                  <a:cubicBezTo>
                    <a:pt x="823017" y="0"/>
                    <a:pt x="843855" y="20838"/>
                    <a:pt x="843855" y="46543"/>
                  </a:cubicBezTo>
                  <a:lnTo>
                    <a:pt x="843855" y="857624"/>
                  </a:lnTo>
                  <a:cubicBezTo>
                    <a:pt x="843855" y="883329"/>
                    <a:pt x="823017" y="904167"/>
                    <a:pt x="797312" y="904167"/>
                  </a:cubicBezTo>
                  <a:lnTo>
                    <a:pt x="46543" y="904167"/>
                  </a:lnTo>
                  <a:cubicBezTo>
                    <a:pt x="34199" y="904167"/>
                    <a:pt x="22361" y="899263"/>
                    <a:pt x="13632" y="890535"/>
                  </a:cubicBezTo>
                  <a:cubicBezTo>
                    <a:pt x="4904" y="881806"/>
                    <a:pt x="0" y="869968"/>
                    <a:pt x="0" y="857624"/>
                  </a:cubicBezTo>
                  <a:lnTo>
                    <a:pt x="0" y="46543"/>
                  </a:lnTo>
                  <a:cubicBezTo>
                    <a:pt x="0" y="34199"/>
                    <a:pt x="4904" y="22361"/>
                    <a:pt x="13632" y="13632"/>
                  </a:cubicBezTo>
                  <a:cubicBezTo>
                    <a:pt x="22361" y="4904"/>
                    <a:pt x="34199" y="0"/>
                    <a:pt x="46543" y="0"/>
                  </a:cubicBezTo>
                  <a:close/>
                </a:path>
              </a:pathLst>
            </a:custGeom>
            <a:blipFill>
              <a:blip r:embed="rId5"/>
              <a:stretch>
                <a:fillRect t="-9256" b="-9256"/>
              </a:stretch>
            </a:blip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316346" y="1548376"/>
            <a:ext cx="5676907" cy="6082647"/>
            <a:chOff x="0" y="0"/>
            <a:chExt cx="843855" cy="90416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43855" cy="904167"/>
            </a:xfrm>
            <a:custGeom>
              <a:avLst/>
              <a:gdLst/>
              <a:ahLst/>
              <a:cxnLst/>
              <a:rect l="l" t="t" r="r" b="b"/>
              <a:pathLst>
                <a:path w="843855" h="904167">
                  <a:moveTo>
                    <a:pt x="31366" y="0"/>
                  </a:moveTo>
                  <a:lnTo>
                    <a:pt x="812489" y="0"/>
                  </a:lnTo>
                  <a:cubicBezTo>
                    <a:pt x="820808" y="0"/>
                    <a:pt x="828786" y="3305"/>
                    <a:pt x="834668" y="9187"/>
                  </a:cubicBezTo>
                  <a:cubicBezTo>
                    <a:pt x="840551" y="15069"/>
                    <a:pt x="843855" y="23048"/>
                    <a:pt x="843855" y="31366"/>
                  </a:cubicBezTo>
                  <a:lnTo>
                    <a:pt x="843855" y="872801"/>
                  </a:lnTo>
                  <a:cubicBezTo>
                    <a:pt x="843855" y="881120"/>
                    <a:pt x="840551" y="889098"/>
                    <a:pt x="834668" y="894980"/>
                  </a:cubicBezTo>
                  <a:cubicBezTo>
                    <a:pt x="828786" y="900862"/>
                    <a:pt x="820808" y="904167"/>
                    <a:pt x="812489" y="904167"/>
                  </a:cubicBezTo>
                  <a:lnTo>
                    <a:pt x="31366" y="904167"/>
                  </a:lnTo>
                  <a:cubicBezTo>
                    <a:pt x="23048" y="904167"/>
                    <a:pt x="15069" y="900862"/>
                    <a:pt x="9187" y="894980"/>
                  </a:cubicBezTo>
                  <a:cubicBezTo>
                    <a:pt x="3305" y="889098"/>
                    <a:pt x="0" y="881120"/>
                    <a:pt x="0" y="872801"/>
                  </a:cubicBezTo>
                  <a:lnTo>
                    <a:pt x="0" y="31366"/>
                  </a:lnTo>
                  <a:cubicBezTo>
                    <a:pt x="0" y="23048"/>
                    <a:pt x="3305" y="15069"/>
                    <a:pt x="9187" y="9187"/>
                  </a:cubicBezTo>
                  <a:cubicBezTo>
                    <a:pt x="15069" y="3305"/>
                    <a:pt x="23048" y="0"/>
                    <a:pt x="31366" y="0"/>
                  </a:cubicBezTo>
                  <a:close/>
                </a:path>
              </a:pathLst>
            </a:custGeom>
            <a:blipFill>
              <a:blip r:embed="rId6"/>
              <a:stretch>
                <a:fillRect t="-12219" b="-12219"/>
              </a:stretch>
            </a:blip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872268" y="7100572"/>
            <a:ext cx="3942960" cy="1188243"/>
            <a:chOff x="0" y="0"/>
            <a:chExt cx="1166634" cy="3515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66634" cy="351575"/>
            </a:xfrm>
            <a:custGeom>
              <a:avLst/>
              <a:gdLst/>
              <a:ahLst/>
              <a:cxnLst/>
              <a:rect l="l" t="t" r="r" b="b"/>
              <a:pathLst>
                <a:path w="1166634" h="351575">
                  <a:moveTo>
                    <a:pt x="68722" y="0"/>
                  </a:moveTo>
                  <a:lnTo>
                    <a:pt x="1097913" y="0"/>
                  </a:lnTo>
                  <a:cubicBezTo>
                    <a:pt x="1135867" y="0"/>
                    <a:pt x="1166634" y="30768"/>
                    <a:pt x="1166634" y="68722"/>
                  </a:cubicBezTo>
                  <a:lnTo>
                    <a:pt x="1166634" y="282853"/>
                  </a:lnTo>
                  <a:cubicBezTo>
                    <a:pt x="1166634" y="320807"/>
                    <a:pt x="1135867" y="351575"/>
                    <a:pt x="1097913" y="351575"/>
                  </a:cubicBezTo>
                  <a:lnTo>
                    <a:pt x="68722" y="351575"/>
                  </a:lnTo>
                  <a:cubicBezTo>
                    <a:pt x="30768" y="351575"/>
                    <a:pt x="0" y="320807"/>
                    <a:pt x="0" y="282853"/>
                  </a:cubicBezTo>
                  <a:lnTo>
                    <a:pt x="0" y="68722"/>
                  </a:lnTo>
                  <a:cubicBezTo>
                    <a:pt x="0" y="30768"/>
                    <a:pt x="30768" y="0"/>
                    <a:pt x="68722" y="0"/>
                  </a:cubicBezTo>
                  <a:close/>
                </a:path>
              </a:pathLst>
            </a:custGeom>
            <a:solidFill>
              <a:srgbClr val="597E52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EG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166634" cy="389675"/>
            </a:xfrm>
            <a:prstGeom prst="rect">
              <a:avLst/>
            </a:prstGeom>
          </p:spPr>
          <p:txBody>
            <a:bodyPr lIns="51308" tIns="51308" rIns="51308" bIns="51308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144006" y="7100572"/>
            <a:ext cx="3942960" cy="1188243"/>
            <a:chOff x="0" y="0"/>
            <a:chExt cx="1166634" cy="35157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66634" cy="351575"/>
            </a:xfrm>
            <a:custGeom>
              <a:avLst/>
              <a:gdLst/>
              <a:ahLst/>
              <a:cxnLst/>
              <a:rect l="l" t="t" r="r" b="b"/>
              <a:pathLst>
                <a:path w="1166634" h="351575">
                  <a:moveTo>
                    <a:pt x="68722" y="0"/>
                  </a:moveTo>
                  <a:lnTo>
                    <a:pt x="1097913" y="0"/>
                  </a:lnTo>
                  <a:cubicBezTo>
                    <a:pt x="1135867" y="0"/>
                    <a:pt x="1166634" y="30768"/>
                    <a:pt x="1166634" y="68722"/>
                  </a:cubicBezTo>
                  <a:lnTo>
                    <a:pt x="1166634" y="282853"/>
                  </a:lnTo>
                  <a:cubicBezTo>
                    <a:pt x="1166634" y="320807"/>
                    <a:pt x="1135867" y="351575"/>
                    <a:pt x="1097913" y="351575"/>
                  </a:cubicBezTo>
                  <a:lnTo>
                    <a:pt x="68722" y="351575"/>
                  </a:lnTo>
                  <a:cubicBezTo>
                    <a:pt x="30768" y="351575"/>
                    <a:pt x="0" y="320807"/>
                    <a:pt x="0" y="282853"/>
                  </a:cubicBezTo>
                  <a:lnTo>
                    <a:pt x="0" y="68722"/>
                  </a:lnTo>
                  <a:cubicBezTo>
                    <a:pt x="0" y="30768"/>
                    <a:pt x="30768" y="0"/>
                    <a:pt x="68722" y="0"/>
                  </a:cubicBezTo>
                  <a:close/>
                </a:path>
              </a:pathLst>
            </a:custGeom>
            <a:solidFill>
              <a:srgbClr val="597E52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EG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166634" cy="389675"/>
            </a:xfrm>
            <a:prstGeom prst="rect">
              <a:avLst/>
            </a:prstGeom>
          </p:spPr>
          <p:txBody>
            <a:bodyPr lIns="51308" tIns="51308" rIns="51308" bIns="51308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316346" y="7103850"/>
            <a:ext cx="3942960" cy="1188243"/>
            <a:chOff x="0" y="0"/>
            <a:chExt cx="1166634" cy="35157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66634" cy="351575"/>
            </a:xfrm>
            <a:custGeom>
              <a:avLst/>
              <a:gdLst/>
              <a:ahLst/>
              <a:cxnLst/>
              <a:rect l="l" t="t" r="r" b="b"/>
              <a:pathLst>
                <a:path w="1166634" h="351575">
                  <a:moveTo>
                    <a:pt x="68722" y="0"/>
                  </a:moveTo>
                  <a:lnTo>
                    <a:pt x="1097913" y="0"/>
                  </a:lnTo>
                  <a:cubicBezTo>
                    <a:pt x="1135867" y="0"/>
                    <a:pt x="1166634" y="30768"/>
                    <a:pt x="1166634" y="68722"/>
                  </a:cubicBezTo>
                  <a:lnTo>
                    <a:pt x="1166634" y="282853"/>
                  </a:lnTo>
                  <a:cubicBezTo>
                    <a:pt x="1166634" y="320807"/>
                    <a:pt x="1135867" y="351575"/>
                    <a:pt x="1097913" y="351575"/>
                  </a:cubicBezTo>
                  <a:lnTo>
                    <a:pt x="68722" y="351575"/>
                  </a:lnTo>
                  <a:cubicBezTo>
                    <a:pt x="30768" y="351575"/>
                    <a:pt x="0" y="320807"/>
                    <a:pt x="0" y="282853"/>
                  </a:cubicBezTo>
                  <a:lnTo>
                    <a:pt x="0" y="68722"/>
                  </a:lnTo>
                  <a:cubicBezTo>
                    <a:pt x="0" y="30768"/>
                    <a:pt x="30768" y="0"/>
                    <a:pt x="68722" y="0"/>
                  </a:cubicBezTo>
                  <a:close/>
                </a:path>
              </a:pathLst>
            </a:custGeom>
            <a:solidFill>
              <a:srgbClr val="597E52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EG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166634" cy="389675"/>
            </a:xfrm>
            <a:prstGeom prst="rect">
              <a:avLst/>
            </a:prstGeom>
          </p:spPr>
          <p:txBody>
            <a:bodyPr lIns="51308" tIns="51308" rIns="51308" bIns="51308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16218669" y="1296803"/>
            <a:ext cx="351783" cy="203394"/>
          </a:xfrm>
          <a:custGeom>
            <a:avLst/>
            <a:gdLst/>
            <a:ahLst/>
            <a:cxnLst/>
            <a:rect l="l" t="t" r="r" b="b"/>
            <a:pathLst>
              <a:path w="351783" h="203394">
                <a:moveTo>
                  <a:pt x="0" y="0"/>
                </a:moveTo>
                <a:lnTo>
                  <a:pt x="351783" y="0"/>
                </a:lnTo>
                <a:lnTo>
                  <a:pt x="351783" y="203394"/>
                </a:lnTo>
                <a:lnTo>
                  <a:pt x="0" y="2033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grpSp>
        <p:nvGrpSpPr>
          <p:cNvPr id="33" name="Group 33"/>
          <p:cNvGrpSpPr/>
          <p:nvPr/>
        </p:nvGrpSpPr>
        <p:grpSpPr>
          <a:xfrm>
            <a:off x="75991" y="2948197"/>
            <a:ext cx="4337574" cy="4647589"/>
            <a:chOff x="0" y="0"/>
            <a:chExt cx="843855" cy="90416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43855" cy="904167"/>
            </a:xfrm>
            <a:custGeom>
              <a:avLst/>
              <a:gdLst/>
              <a:ahLst/>
              <a:cxnLst/>
              <a:rect l="l" t="t" r="r" b="b"/>
              <a:pathLst>
                <a:path w="843855" h="904167">
                  <a:moveTo>
                    <a:pt x="41052" y="0"/>
                  </a:moveTo>
                  <a:lnTo>
                    <a:pt x="802804" y="0"/>
                  </a:lnTo>
                  <a:cubicBezTo>
                    <a:pt x="825476" y="0"/>
                    <a:pt x="843855" y="18379"/>
                    <a:pt x="843855" y="41052"/>
                  </a:cubicBezTo>
                  <a:lnTo>
                    <a:pt x="843855" y="863116"/>
                  </a:lnTo>
                  <a:cubicBezTo>
                    <a:pt x="843855" y="885788"/>
                    <a:pt x="825476" y="904167"/>
                    <a:pt x="802804" y="904167"/>
                  </a:cubicBezTo>
                  <a:lnTo>
                    <a:pt x="41052" y="904167"/>
                  </a:lnTo>
                  <a:cubicBezTo>
                    <a:pt x="18379" y="904167"/>
                    <a:pt x="0" y="885788"/>
                    <a:pt x="0" y="863116"/>
                  </a:cubicBezTo>
                  <a:lnTo>
                    <a:pt x="0" y="41052"/>
                  </a:lnTo>
                  <a:cubicBezTo>
                    <a:pt x="0" y="18379"/>
                    <a:pt x="18379" y="0"/>
                    <a:pt x="41052" y="0"/>
                  </a:cubicBezTo>
                  <a:close/>
                </a:path>
              </a:pathLst>
            </a:custGeom>
            <a:blipFill>
              <a:blip r:embed="rId9"/>
              <a:stretch>
                <a:fillRect t="-12295" b="-12295"/>
              </a:stretch>
            </a:blip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595933" y="7103850"/>
            <a:ext cx="3942960" cy="1188243"/>
            <a:chOff x="0" y="0"/>
            <a:chExt cx="1166634" cy="351575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166634" cy="351575"/>
            </a:xfrm>
            <a:custGeom>
              <a:avLst/>
              <a:gdLst/>
              <a:ahLst/>
              <a:cxnLst/>
              <a:rect l="l" t="t" r="r" b="b"/>
              <a:pathLst>
                <a:path w="1166634" h="351575">
                  <a:moveTo>
                    <a:pt x="68722" y="0"/>
                  </a:moveTo>
                  <a:lnTo>
                    <a:pt x="1097913" y="0"/>
                  </a:lnTo>
                  <a:cubicBezTo>
                    <a:pt x="1135867" y="0"/>
                    <a:pt x="1166634" y="30768"/>
                    <a:pt x="1166634" y="68722"/>
                  </a:cubicBezTo>
                  <a:lnTo>
                    <a:pt x="1166634" y="282853"/>
                  </a:lnTo>
                  <a:cubicBezTo>
                    <a:pt x="1166634" y="320807"/>
                    <a:pt x="1135867" y="351575"/>
                    <a:pt x="1097913" y="351575"/>
                  </a:cubicBezTo>
                  <a:lnTo>
                    <a:pt x="68722" y="351575"/>
                  </a:lnTo>
                  <a:cubicBezTo>
                    <a:pt x="30768" y="351575"/>
                    <a:pt x="0" y="320807"/>
                    <a:pt x="0" y="282853"/>
                  </a:cubicBezTo>
                  <a:lnTo>
                    <a:pt x="0" y="68722"/>
                  </a:lnTo>
                  <a:cubicBezTo>
                    <a:pt x="0" y="30768"/>
                    <a:pt x="30768" y="0"/>
                    <a:pt x="68722" y="0"/>
                  </a:cubicBezTo>
                  <a:close/>
                </a:path>
              </a:pathLst>
            </a:custGeom>
            <a:solidFill>
              <a:srgbClr val="597E52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EG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1166634" cy="389675"/>
            </a:xfrm>
            <a:prstGeom prst="rect">
              <a:avLst/>
            </a:prstGeom>
          </p:spPr>
          <p:txBody>
            <a:bodyPr lIns="51308" tIns="51308" rIns="51308" bIns="51308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097598" y="2212290"/>
            <a:ext cx="13482548" cy="1176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25"/>
              </a:lnSpc>
            </a:pPr>
            <a:r>
              <a:rPr lang="en-US" sz="8825">
                <a:solidFill>
                  <a:srgbClr val="000000"/>
                </a:solidFill>
                <a:latin typeface="Bricolage Grotesque 28 Condensed"/>
                <a:ea typeface="Bricolage Grotesque 28 Condensed"/>
                <a:cs typeface="Bricolage Grotesque 28 Condensed"/>
                <a:sym typeface="Bricolage Grotesque 28 Condensed"/>
              </a:rPr>
              <a:t>TEAM &amp; ROLES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579134" y="7286869"/>
            <a:ext cx="2529229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4"/>
              </a:lnSpc>
            </a:pPr>
            <a:r>
              <a:rPr lang="en-US" sz="237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Ahmed Ahmed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239168" y="7747788"/>
            <a:ext cx="3225570" cy="273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7"/>
              </a:lnSpc>
            </a:pPr>
            <a:r>
              <a:rPr lang="en-US" sz="168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Linux Adminstrator Engineer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698797" y="7286869"/>
            <a:ext cx="2833377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4"/>
              </a:lnSpc>
            </a:pPr>
            <a:r>
              <a:rPr lang="en-US" sz="237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Amira Abbas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870874" y="7747788"/>
            <a:ext cx="2489223" cy="273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7"/>
              </a:lnSpc>
            </a:pPr>
            <a:r>
              <a:rPr lang="en-US" sz="168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DevOps Engineer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3781942" y="7296394"/>
            <a:ext cx="3115677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4"/>
              </a:lnSpc>
            </a:pPr>
            <a:r>
              <a:rPr lang="en-US" sz="237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Rana Elaraby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095169" y="7747788"/>
            <a:ext cx="2489223" cy="273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7"/>
              </a:lnSpc>
            </a:pPr>
            <a:r>
              <a:rPr lang="en-US" sz="168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Cyber Security Engineer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527519" y="1241682"/>
            <a:ext cx="1118969" cy="315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4"/>
              </a:lnSpc>
            </a:pPr>
            <a:r>
              <a:rPr lang="en-US" sz="183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Home 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2730938" y="1233606"/>
            <a:ext cx="1418304" cy="315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4"/>
              </a:lnSpc>
            </a:pPr>
            <a:r>
              <a:rPr lang="en-US" sz="1831" u="sng">
                <a:solidFill>
                  <a:srgbClr val="A78333"/>
                </a:solidFill>
                <a:latin typeface="Raleway"/>
                <a:ea typeface="Raleway"/>
                <a:cs typeface="Raleway"/>
                <a:sym typeface="Raleway"/>
              </a:rPr>
              <a:t>Discussion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4282592" y="1232957"/>
            <a:ext cx="1470113" cy="315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4"/>
              </a:lnSpc>
            </a:pPr>
            <a:r>
              <a:rPr lang="en-US" sz="183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Conclusion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150725" y="7290147"/>
            <a:ext cx="297859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4"/>
              </a:lnSpc>
            </a:pPr>
            <a:r>
              <a:rPr lang="en-US" sz="237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Hossam Abdelhakim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154320" y="7675643"/>
            <a:ext cx="2489223" cy="528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7"/>
              </a:lnSpc>
            </a:pPr>
            <a:r>
              <a:rPr lang="en-US" sz="168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Software &amp; DevOps Engineer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2505904" y="1232957"/>
            <a:ext cx="1494972" cy="315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1"/>
              </a:lnSpc>
            </a:pPr>
            <a:r>
              <a:rPr lang="en-US" sz="1829" u="sng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  <a:hlinkClick r:id="rId10" tooltip="https://github.com/ahmed-ahmedd/guestbook"/>
              </a:rPr>
              <a:t>guestbook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905209"/>
            <a:ext cx="16230608" cy="0"/>
          </a:xfrm>
          <a:prstGeom prst="line">
            <a:avLst/>
          </a:prstGeom>
          <a:ln w="9525" cap="flat">
            <a:solidFill>
              <a:srgbClr val="5D5D5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EG"/>
          </a:p>
        </p:txBody>
      </p:sp>
      <p:sp>
        <p:nvSpPr>
          <p:cNvPr id="3" name="AutoShape 3"/>
          <p:cNvSpPr/>
          <p:nvPr/>
        </p:nvSpPr>
        <p:spPr>
          <a:xfrm>
            <a:off x="1028698" y="854010"/>
            <a:ext cx="16230608" cy="0"/>
          </a:xfrm>
          <a:prstGeom prst="line">
            <a:avLst/>
          </a:prstGeom>
          <a:ln w="9525" cap="flat">
            <a:solidFill>
              <a:srgbClr val="5D5D5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EG"/>
          </a:p>
        </p:txBody>
      </p:sp>
      <p:sp>
        <p:nvSpPr>
          <p:cNvPr id="4" name="Freeform 4"/>
          <p:cNvSpPr/>
          <p:nvPr/>
        </p:nvSpPr>
        <p:spPr>
          <a:xfrm>
            <a:off x="1717544" y="1124141"/>
            <a:ext cx="527235" cy="510938"/>
          </a:xfrm>
          <a:custGeom>
            <a:avLst/>
            <a:gdLst/>
            <a:ahLst/>
            <a:cxnLst/>
            <a:rect l="l" t="t" r="r" b="b"/>
            <a:pathLst>
              <a:path w="527235" h="510938">
                <a:moveTo>
                  <a:pt x="0" y="0"/>
                </a:moveTo>
                <a:lnTo>
                  <a:pt x="527235" y="0"/>
                </a:lnTo>
                <a:lnTo>
                  <a:pt x="527235" y="510938"/>
                </a:lnTo>
                <a:lnTo>
                  <a:pt x="0" y="510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grpSp>
        <p:nvGrpSpPr>
          <p:cNvPr id="5" name="Group 5"/>
          <p:cNvGrpSpPr/>
          <p:nvPr/>
        </p:nvGrpSpPr>
        <p:grpSpPr>
          <a:xfrm>
            <a:off x="7366556" y="1271706"/>
            <a:ext cx="279079" cy="27907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35C1D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776108" y="1271706"/>
            <a:ext cx="279079" cy="27907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35C1D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185659" y="1271706"/>
            <a:ext cx="279079" cy="27907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35C1D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97598" y="2212290"/>
            <a:ext cx="13482548" cy="1176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25"/>
              </a:lnSpc>
            </a:pPr>
            <a:r>
              <a:rPr lang="en-US" sz="8825">
                <a:solidFill>
                  <a:srgbClr val="000000"/>
                </a:solidFill>
                <a:latin typeface="Bricolage Grotesque 28 Condensed"/>
                <a:ea typeface="Bricolage Grotesque 28 Condensed"/>
                <a:cs typeface="Bricolage Grotesque 28 Condensed"/>
                <a:sym typeface="Bricolage Grotesque 28 Condensed"/>
              </a:rPr>
              <a:t>TASK ASSIGNMENT &amp; ROLES</a:t>
            </a:r>
          </a:p>
        </p:txBody>
      </p:sp>
      <p:sp>
        <p:nvSpPr>
          <p:cNvPr id="18" name="Freeform 18"/>
          <p:cNvSpPr/>
          <p:nvPr/>
        </p:nvSpPr>
        <p:spPr>
          <a:xfrm>
            <a:off x="16218669" y="1296803"/>
            <a:ext cx="351783" cy="203394"/>
          </a:xfrm>
          <a:custGeom>
            <a:avLst/>
            <a:gdLst/>
            <a:ahLst/>
            <a:cxnLst/>
            <a:rect l="l" t="t" r="r" b="b"/>
            <a:pathLst>
              <a:path w="351783" h="203394">
                <a:moveTo>
                  <a:pt x="0" y="0"/>
                </a:moveTo>
                <a:lnTo>
                  <a:pt x="351783" y="0"/>
                </a:lnTo>
                <a:lnTo>
                  <a:pt x="351783" y="203394"/>
                </a:lnTo>
                <a:lnTo>
                  <a:pt x="0" y="2033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9" name="TextBox 19"/>
          <p:cNvSpPr txBox="1"/>
          <p:nvPr/>
        </p:nvSpPr>
        <p:spPr>
          <a:xfrm>
            <a:off x="11527519" y="1241682"/>
            <a:ext cx="1118969" cy="315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4"/>
              </a:lnSpc>
            </a:pPr>
            <a:r>
              <a:rPr lang="en-US" sz="183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Home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730938" y="1233606"/>
            <a:ext cx="1418304" cy="315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4"/>
              </a:lnSpc>
            </a:pPr>
            <a:r>
              <a:rPr lang="en-US" sz="1831" u="sng">
                <a:solidFill>
                  <a:srgbClr val="A78333"/>
                </a:solidFill>
                <a:latin typeface="Raleway"/>
                <a:ea typeface="Raleway"/>
                <a:cs typeface="Raleway"/>
                <a:sym typeface="Raleway"/>
              </a:rPr>
              <a:t>Discussion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282592" y="1232957"/>
            <a:ext cx="1470113" cy="315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4"/>
              </a:lnSpc>
            </a:pPr>
            <a:r>
              <a:rPr lang="en-US" sz="183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Conclusion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505904" y="1232957"/>
            <a:ext cx="1494972" cy="315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1"/>
              </a:lnSpc>
            </a:pPr>
            <a:r>
              <a:rPr lang="en-US" sz="1829" u="sng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  <a:hlinkClick r:id="rId6" tooltip="https://github.com/ahmed-ahmedd/guestbook"/>
              </a:rPr>
              <a:t>guestbook</a:t>
            </a:r>
          </a:p>
        </p:txBody>
      </p:sp>
      <p:graphicFrame>
        <p:nvGraphicFramePr>
          <p:cNvPr id="23" name="Table 23"/>
          <p:cNvGraphicFramePr>
            <a:graphicFrameLocks noGrp="1"/>
          </p:cNvGraphicFramePr>
          <p:nvPr/>
        </p:nvGraphicFramePr>
        <p:xfrm>
          <a:off x="815158" y="3388955"/>
          <a:ext cx="16230602" cy="6645275"/>
        </p:xfrm>
        <a:graphic>
          <a:graphicData uri="http://schemas.openxmlformats.org/drawingml/2006/table">
            <a:tbl>
              <a:tblPr/>
              <a:tblGrid>
                <a:gridCol w="5706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24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2141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Name</a:t>
                      </a:r>
                      <a:endParaRPr lang="en-US" sz="1100"/>
                    </a:p>
                  </a:txBody>
                  <a:tcPr marL="104775" marR="104775" marT="104775" marB="104775">
                    <a:lnL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A96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Tasks</a:t>
                      </a:r>
                      <a:endParaRPr lang="en-US" sz="1100"/>
                    </a:p>
                  </a:txBody>
                  <a:tcPr marL="104775" marR="104775" marT="104775" marB="104775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A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7030"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545454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Ahmed</a:t>
                      </a:r>
                      <a:endParaRPr lang="en-US" sz="1100"/>
                    </a:p>
                  </a:txBody>
                  <a:tcPr marL="104775" marR="104775" marT="104775" marB="104775">
                    <a:lnL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1"/>
                    </a:solidFill>
                  </a:tcPr>
                </a:tc>
                <a:tc>
                  <a:txBody>
                    <a:bodyPr/>
                    <a:lstStyle/>
                    <a:p>
                      <a:pPr marL="302259" lvl="1" indent="-151129" algn="l">
                        <a:lnSpc>
                          <a:spcPts val="19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399" b="1">
                          <a:solidFill>
                            <a:srgbClr val="545454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Install Jenkins and Docker: Set up the Jenkins server and Docker on local or cloud environments.</a:t>
                      </a:r>
                      <a:endParaRPr lang="en-US" sz="1100"/>
                    </a:p>
                    <a:p>
                      <a:pPr marL="302259" lvl="1" indent="-151129" algn="l">
                        <a:lnSpc>
                          <a:spcPts val="1959"/>
                        </a:lnSpc>
                        <a:buFont typeface="Arial"/>
                        <a:buChar char="•"/>
                      </a:pPr>
                      <a:r>
                        <a:rPr lang="en-US" sz="1399" b="1">
                          <a:solidFill>
                            <a:srgbClr val="545454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Create a basic Dockerized application: Develop a simple application (e.g., a web app) and Dockerize it.</a:t>
                      </a:r>
                    </a:p>
                    <a:p>
                      <a:pPr marL="302259" lvl="1" indent="-151129" algn="l">
                        <a:lnSpc>
                          <a:spcPts val="1959"/>
                        </a:lnSpc>
                        <a:buFont typeface="Arial"/>
                        <a:buChar char="•"/>
                      </a:pPr>
                      <a:r>
                        <a:rPr lang="en-US" sz="1399" b="1">
                          <a:solidFill>
                            <a:srgbClr val="545454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Set up Ansible: Install Ansible for configuration management.</a:t>
                      </a:r>
                    </a:p>
                    <a:p>
                      <a:pPr marL="302259" lvl="1" indent="-151129" algn="l">
                        <a:lnSpc>
                          <a:spcPts val="1959"/>
                        </a:lnSpc>
                        <a:buFont typeface="Arial"/>
                        <a:buChar char="•"/>
                      </a:pPr>
                      <a:r>
                        <a:rPr lang="en-US" sz="1399" b="1">
                          <a:solidFill>
                            <a:srgbClr val="545454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Pipeline Plan: Plan the structure of the CI/CD pipeline (build, test, deploy) and document tasks</a:t>
                      </a:r>
                    </a:p>
                  </a:txBody>
                  <a:tcPr marL="104775" marR="104775" marT="104775" marB="104775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46828"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545454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Hossam</a:t>
                      </a:r>
                      <a:endParaRPr lang="en-US" sz="1100"/>
                    </a:p>
                  </a:txBody>
                  <a:tcPr marL="104775" marR="104775" marT="104775" marB="104775">
                    <a:lnL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1"/>
                    </a:solidFill>
                  </a:tcPr>
                </a:tc>
                <a:tc>
                  <a:txBody>
                    <a:bodyPr/>
                    <a:lstStyle/>
                    <a:p>
                      <a:pPr marL="302261" lvl="1" indent="-151130" algn="l">
                        <a:lnSpc>
                          <a:spcPts val="196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400" b="1">
                          <a:solidFill>
                            <a:srgbClr val="545454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Create Jenkins Jobs: Configure Jenkins to build the Dockerized application.</a:t>
                      </a:r>
                      <a:endParaRPr lang="en-US" sz="1100"/>
                    </a:p>
                    <a:p>
                      <a:pPr marL="302261" lvl="1" indent="-151130" algn="l">
                        <a:lnSpc>
                          <a:spcPts val="1960"/>
                        </a:lnSpc>
                        <a:buFont typeface="Arial"/>
                        <a:buChar char="•"/>
                      </a:pPr>
                      <a:r>
                        <a:rPr lang="en-US" sz="1400" b="1">
                          <a:solidFill>
                            <a:srgbClr val="545454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Integrate Git: Set up GitHub or GitLab repository and integrate with Jenkins for continuous integration.</a:t>
                      </a:r>
                    </a:p>
                    <a:p>
                      <a:pPr marL="302261" lvl="1" indent="-151130" algn="l">
                        <a:lnSpc>
                          <a:spcPts val="1960"/>
                        </a:lnSpc>
                        <a:buFont typeface="Arial"/>
                        <a:buChar char="•"/>
                      </a:pPr>
                      <a:r>
                        <a:rPr lang="en-US" sz="1400" b="1">
                          <a:solidFill>
                            <a:srgbClr val="545454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Automated Testing: Add basic testing (e.g., unit tests) into the Jenkins pipeline for automated builds.</a:t>
                      </a:r>
                    </a:p>
                    <a:p>
                      <a:pPr marL="302261" lvl="1" indent="-151130" algn="l">
                        <a:lnSpc>
                          <a:spcPts val="1960"/>
                        </a:lnSpc>
                        <a:buFont typeface="Arial"/>
                        <a:buChar char="•"/>
                      </a:pPr>
                      <a:r>
                        <a:rPr lang="en-US" sz="1400" b="1">
                          <a:solidFill>
                            <a:srgbClr val="545454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Set Up Notifications: Configure email/Slack notifications for pipeline success or failure.</a:t>
                      </a:r>
                    </a:p>
                    <a:p>
                      <a:pPr algn="l">
                        <a:lnSpc>
                          <a:spcPts val="1960"/>
                        </a:lnSpc>
                      </a:pPr>
                      <a:endParaRPr lang="en-US" sz="1400" b="1">
                        <a:solidFill>
                          <a:srgbClr val="545454"/>
                        </a:solidFill>
                        <a:latin typeface="Garet Bold"/>
                        <a:ea typeface="Garet Bold"/>
                        <a:cs typeface="Garet Bold"/>
                        <a:sym typeface="Garet Bold"/>
                      </a:endParaRPr>
                    </a:p>
                  </a:txBody>
                  <a:tcPr marL="104775" marR="104775" marT="104775" marB="104775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3042"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545454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Amira</a:t>
                      </a:r>
                      <a:endParaRPr lang="en-US" sz="1100"/>
                    </a:p>
                  </a:txBody>
                  <a:tcPr marL="104775" marR="104775" marT="104775" marB="104775">
                    <a:lnL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1"/>
                    </a:solidFill>
                  </a:tcPr>
                </a:tc>
                <a:tc>
                  <a:txBody>
                    <a:bodyPr/>
                    <a:lstStyle/>
                    <a:p>
                      <a:pPr marL="302261" lvl="1" indent="-151130" algn="l">
                        <a:lnSpc>
                          <a:spcPts val="196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400" b="1">
                          <a:solidFill>
                            <a:srgbClr val="545454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 Integrate Docker Hub or private registry: Push Docker images to Docker Hub or a private registry.</a:t>
                      </a:r>
                      <a:endParaRPr lang="en-US" sz="1100"/>
                    </a:p>
                    <a:p>
                      <a:pPr marL="302261" lvl="1" indent="-151130" algn="l">
                        <a:lnSpc>
                          <a:spcPts val="1960"/>
                        </a:lnSpc>
                        <a:buFont typeface="Arial"/>
                        <a:buChar char="•"/>
                      </a:pPr>
                      <a:r>
                        <a:rPr lang="en-US" sz="1400" b="1">
                          <a:solidFill>
                            <a:srgbClr val="545454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Configure Ansible for Deployment: Write Ansible playbooks to automate application deployment to a cloud environment (e.g., AWS, GCP).</a:t>
                      </a:r>
                    </a:p>
                    <a:p>
                      <a:pPr marL="302261" lvl="1" indent="-151130" algn="l">
                        <a:lnSpc>
                          <a:spcPts val="1960"/>
                        </a:lnSpc>
                        <a:buFont typeface="Arial"/>
                        <a:buChar char="•"/>
                      </a:pPr>
                      <a:r>
                        <a:rPr lang="en-US" sz="1400" b="1">
                          <a:solidFill>
                            <a:srgbClr val="545454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Deployment Testing: Test deployment process with Docker and Ansible to ensuresmooth automation.</a:t>
                      </a:r>
                    </a:p>
                  </a:txBody>
                  <a:tcPr marL="104775" marR="104775" marT="104775" marB="104775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6234"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545454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Rana</a:t>
                      </a:r>
                      <a:endParaRPr lang="en-US" sz="1100"/>
                    </a:p>
                  </a:txBody>
                  <a:tcPr marL="104775" marR="104775" marT="104775" marB="104775">
                    <a:lnL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1"/>
                    </a:solidFill>
                  </a:tcPr>
                </a:tc>
                <a:tc>
                  <a:txBody>
                    <a:bodyPr/>
                    <a:lstStyle/>
                    <a:p>
                      <a:pPr marL="302259" lvl="1" indent="-151129" algn="l">
                        <a:lnSpc>
                          <a:spcPts val="19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399" b="1">
                          <a:solidFill>
                            <a:srgbClr val="545454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Kubernetes Integration: Optional task — configure Kubernetes to orchestrate the deployment of Docker containers if desired.</a:t>
                      </a:r>
                      <a:endParaRPr lang="en-US" sz="1100"/>
                    </a:p>
                    <a:p>
                      <a:pPr marL="302259" lvl="1" indent="-151129" algn="l">
                        <a:lnSpc>
                          <a:spcPts val="1959"/>
                        </a:lnSpc>
                        <a:buFont typeface="Arial"/>
                        <a:buChar char="•"/>
                      </a:pPr>
                      <a:r>
                        <a:rPr lang="en-US" sz="1399" b="1">
                          <a:solidFill>
                            <a:srgbClr val="545454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Refine the Pipeline: Refine Jenkins jobs for efficiency (e.g., parallel stages, caching).</a:t>
                      </a:r>
                    </a:p>
                    <a:p>
                      <a:pPr marL="302259" lvl="1" indent="-151129" algn="l">
                        <a:lnSpc>
                          <a:spcPts val="1959"/>
                        </a:lnSpc>
                        <a:buFont typeface="Arial"/>
                        <a:buChar char="•"/>
                      </a:pPr>
                      <a:r>
                        <a:rPr lang="en-US" sz="1399" b="1">
                          <a:solidFill>
                            <a:srgbClr val="545454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Full Testing and Deployment: Conduct full tests of the CI/CD pipeline, from code commit to deployment.</a:t>
                      </a:r>
                    </a:p>
                    <a:p>
                      <a:pPr marL="302259" lvl="1" indent="-151129" algn="l">
                        <a:lnSpc>
                          <a:spcPts val="1959"/>
                        </a:lnSpc>
                        <a:buFont typeface="Arial"/>
                        <a:buChar char="•"/>
                      </a:pPr>
                      <a:r>
                        <a:rPr lang="en-US" sz="1399" b="1">
                          <a:solidFill>
                            <a:srgbClr val="545454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Documentation: Complete documentation of the project, including pipeline design, deployment process, and any issues faced</a:t>
                      </a:r>
                    </a:p>
                  </a:txBody>
                  <a:tcPr marL="104775" marR="104775" marT="104775" marB="104775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905209"/>
            <a:ext cx="16230608" cy="0"/>
          </a:xfrm>
          <a:prstGeom prst="line">
            <a:avLst/>
          </a:prstGeom>
          <a:ln w="9525" cap="flat">
            <a:solidFill>
              <a:srgbClr val="5D5D5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EG"/>
          </a:p>
        </p:txBody>
      </p:sp>
      <p:sp>
        <p:nvSpPr>
          <p:cNvPr id="3" name="AutoShape 3"/>
          <p:cNvSpPr/>
          <p:nvPr/>
        </p:nvSpPr>
        <p:spPr>
          <a:xfrm>
            <a:off x="1028698" y="854010"/>
            <a:ext cx="16230608" cy="0"/>
          </a:xfrm>
          <a:prstGeom prst="line">
            <a:avLst/>
          </a:prstGeom>
          <a:ln w="9525" cap="flat">
            <a:solidFill>
              <a:srgbClr val="5D5D5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EG"/>
          </a:p>
        </p:txBody>
      </p:sp>
      <p:sp>
        <p:nvSpPr>
          <p:cNvPr id="4" name="Freeform 4"/>
          <p:cNvSpPr/>
          <p:nvPr/>
        </p:nvSpPr>
        <p:spPr>
          <a:xfrm>
            <a:off x="1717544" y="1124141"/>
            <a:ext cx="527235" cy="510938"/>
          </a:xfrm>
          <a:custGeom>
            <a:avLst/>
            <a:gdLst/>
            <a:ahLst/>
            <a:cxnLst/>
            <a:rect l="l" t="t" r="r" b="b"/>
            <a:pathLst>
              <a:path w="527235" h="510938">
                <a:moveTo>
                  <a:pt x="0" y="0"/>
                </a:moveTo>
                <a:lnTo>
                  <a:pt x="527235" y="0"/>
                </a:lnTo>
                <a:lnTo>
                  <a:pt x="527235" y="510938"/>
                </a:lnTo>
                <a:lnTo>
                  <a:pt x="0" y="510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grpSp>
        <p:nvGrpSpPr>
          <p:cNvPr id="5" name="Group 5"/>
          <p:cNvGrpSpPr/>
          <p:nvPr/>
        </p:nvGrpSpPr>
        <p:grpSpPr>
          <a:xfrm>
            <a:off x="7366556" y="1271706"/>
            <a:ext cx="279079" cy="27907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35C1D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776108" y="1271706"/>
            <a:ext cx="279079" cy="27907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35C1D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185659" y="1271706"/>
            <a:ext cx="279079" cy="27907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35C1D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5843536"/>
            <a:ext cx="16230606" cy="3065614"/>
            <a:chOff x="0" y="0"/>
            <a:chExt cx="4671566" cy="88235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671566" cy="882359"/>
            </a:xfrm>
            <a:custGeom>
              <a:avLst/>
              <a:gdLst/>
              <a:ahLst/>
              <a:cxnLst/>
              <a:rect l="l" t="t" r="r" b="b"/>
              <a:pathLst>
                <a:path w="4671566" h="882359">
                  <a:moveTo>
                    <a:pt x="16695" y="0"/>
                  </a:moveTo>
                  <a:lnTo>
                    <a:pt x="4654871" y="0"/>
                  </a:lnTo>
                  <a:cubicBezTo>
                    <a:pt x="4664091" y="0"/>
                    <a:pt x="4671566" y="7475"/>
                    <a:pt x="4671566" y="16695"/>
                  </a:cubicBezTo>
                  <a:lnTo>
                    <a:pt x="4671566" y="865664"/>
                  </a:lnTo>
                  <a:cubicBezTo>
                    <a:pt x="4671566" y="874884"/>
                    <a:pt x="4664091" y="882359"/>
                    <a:pt x="4654871" y="882359"/>
                  </a:cubicBezTo>
                  <a:lnTo>
                    <a:pt x="16695" y="882359"/>
                  </a:lnTo>
                  <a:cubicBezTo>
                    <a:pt x="7475" y="882359"/>
                    <a:pt x="0" y="874884"/>
                    <a:pt x="0" y="865664"/>
                  </a:cubicBezTo>
                  <a:lnTo>
                    <a:pt x="0" y="16695"/>
                  </a:lnTo>
                  <a:cubicBezTo>
                    <a:pt x="0" y="7475"/>
                    <a:pt x="7475" y="0"/>
                    <a:pt x="166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D4D4D"/>
              </a:solidFill>
              <a:prstDash val="solid"/>
              <a:round/>
            </a:ln>
          </p:spPr>
          <p:txBody>
            <a:bodyPr/>
            <a:lstStyle/>
            <a:p>
              <a:endParaRPr lang="en-E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671566" cy="920459"/>
            </a:xfrm>
            <a:prstGeom prst="rect">
              <a:avLst/>
            </a:prstGeom>
          </p:spPr>
          <p:txBody>
            <a:bodyPr lIns="51308" tIns="51308" rIns="51308" bIns="51308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H="1" flipV="1">
            <a:off x="11938414" y="5930762"/>
            <a:ext cx="0" cy="3065614"/>
          </a:xfrm>
          <a:prstGeom prst="line">
            <a:avLst/>
          </a:prstGeom>
          <a:ln w="19050" cap="flat">
            <a:solidFill>
              <a:srgbClr val="5D5D5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EG"/>
          </a:p>
        </p:txBody>
      </p:sp>
      <p:sp>
        <p:nvSpPr>
          <p:cNvPr id="18" name="AutoShape 18"/>
          <p:cNvSpPr/>
          <p:nvPr/>
        </p:nvSpPr>
        <p:spPr>
          <a:xfrm flipH="1" flipV="1">
            <a:off x="6349567" y="5930762"/>
            <a:ext cx="0" cy="3065614"/>
          </a:xfrm>
          <a:prstGeom prst="line">
            <a:avLst/>
          </a:prstGeom>
          <a:ln w="19050" cap="flat">
            <a:solidFill>
              <a:srgbClr val="5D5D5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EG"/>
          </a:p>
        </p:txBody>
      </p:sp>
      <p:grpSp>
        <p:nvGrpSpPr>
          <p:cNvPr id="22" name="Group 22"/>
          <p:cNvGrpSpPr/>
          <p:nvPr/>
        </p:nvGrpSpPr>
        <p:grpSpPr>
          <a:xfrm>
            <a:off x="1212719" y="6061331"/>
            <a:ext cx="504825" cy="504825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7E52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571670" y="5958614"/>
            <a:ext cx="504825" cy="504825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7E52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015621" y="5958614"/>
            <a:ext cx="504825" cy="504825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7E52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16218669" y="1296803"/>
            <a:ext cx="351783" cy="203394"/>
          </a:xfrm>
          <a:custGeom>
            <a:avLst/>
            <a:gdLst/>
            <a:ahLst/>
            <a:cxnLst/>
            <a:rect l="l" t="t" r="r" b="b"/>
            <a:pathLst>
              <a:path w="351783" h="203394">
                <a:moveTo>
                  <a:pt x="0" y="0"/>
                </a:moveTo>
                <a:lnTo>
                  <a:pt x="351783" y="0"/>
                </a:lnTo>
                <a:lnTo>
                  <a:pt x="351783" y="203394"/>
                </a:lnTo>
                <a:lnTo>
                  <a:pt x="0" y="2033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32" name="Freeform 32"/>
          <p:cNvSpPr/>
          <p:nvPr/>
        </p:nvSpPr>
        <p:spPr>
          <a:xfrm>
            <a:off x="13388859" y="3046436"/>
            <a:ext cx="3870447" cy="2022308"/>
          </a:xfrm>
          <a:custGeom>
            <a:avLst/>
            <a:gdLst/>
            <a:ahLst/>
            <a:cxnLst/>
            <a:rect l="l" t="t" r="r" b="b"/>
            <a:pathLst>
              <a:path w="3870447" h="2022308">
                <a:moveTo>
                  <a:pt x="0" y="0"/>
                </a:moveTo>
                <a:lnTo>
                  <a:pt x="3870447" y="0"/>
                </a:lnTo>
                <a:lnTo>
                  <a:pt x="3870447" y="2022308"/>
                </a:lnTo>
                <a:lnTo>
                  <a:pt x="0" y="2022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33" name="TextBox 33"/>
          <p:cNvSpPr txBox="1"/>
          <p:nvPr/>
        </p:nvSpPr>
        <p:spPr>
          <a:xfrm>
            <a:off x="1028694" y="2941232"/>
            <a:ext cx="11058309" cy="939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86"/>
              </a:lnSpc>
            </a:pPr>
            <a:r>
              <a:rPr lang="en-US" sz="6986">
                <a:solidFill>
                  <a:srgbClr val="000000"/>
                </a:solidFill>
                <a:latin typeface="Bricolage Grotesque 28 Condensed"/>
                <a:ea typeface="Bricolage Grotesque 28 Condensed"/>
                <a:cs typeface="Bricolage Grotesque 28 Condensed"/>
                <a:sym typeface="Bricolage Grotesque 28 Condensed"/>
              </a:rPr>
              <a:t>RISK ASSESSMENT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89778" y="6175594"/>
            <a:ext cx="259189" cy="257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58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844354" y="6015689"/>
            <a:ext cx="4539197" cy="38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88"/>
              </a:lnSpc>
            </a:pPr>
            <a:r>
              <a:rPr lang="en-US" sz="2490" b="1">
                <a:solidFill>
                  <a:srgbClr val="597E52"/>
                </a:solidFill>
                <a:latin typeface="Raleway Bold"/>
                <a:ea typeface="Raleway Bold"/>
                <a:cs typeface="Raleway Bold"/>
                <a:sym typeface="Raleway Bold"/>
              </a:rPr>
              <a:t>Jenkins Configuration Errors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19372" y="6823331"/>
            <a:ext cx="4392056" cy="1378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8339" lvl="1" indent="-164170" algn="just">
              <a:lnSpc>
                <a:spcPts val="1824"/>
              </a:lnSpc>
              <a:buFont typeface="Arial"/>
              <a:buChar char="•"/>
            </a:pPr>
            <a:r>
              <a:rPr lang="en-US" sz="1520">
                <a:solidFill>
                  <a:srgbClr val="585858"/>
                </a:solidFill>
                <a:latin typeface="Raleway"/>
                <a:ea typeface="Raleway"/>
                <a:cs typeface="Raleway"/>
                <a:sym typeface="Raleway"/>
              </a:rPr>
              <a:t>Risk: Misconfiguration of Jenkins jobs or plugins could lead to pipeline failures.</a:t>
            </a:r>
          </a:p>
          <a:p>
            <a:pPr marL="328339" lvl="1" indent="-164170" algn="just">
              <a:lnSpc>
                <a:spcPts val="1824"/>
              </a:lnSpc>
              <a:buFont typeface="Arial"/>
              <a:buChar char="•"/>
            </a:pPr>
            <a:r>
              <a:rPr lang="en-US" sz="1520">
                <a:solidFill>
                  <a:srgbClr val="585858"/>
                </a:solidFill>
                <a:latin typeface="Raleway"/>
                <a:ea typeface="Raleway"/>
                <a:cs typeface="Raleway"/>
                <a:sym typeface="Raleway"/>
              </a:rPr>
              <a:t>Mitigation: Test Jenkins configurations in a staging environment before production use. Maintain backup configurations.</a:t>
            </a:r>
          </a:p>
          <a:p>
            <a:pPr algn="just">
              <a:lnSpc>
                <a:spcPts val="1824"/>
              </a:lnSpc>
            </a:pPr>
            <a:endParaRPr lang="en-US" sz="1520">
              <a:solidFill>
                <a:srgbClr val="58585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6694488" y="6068210"/>
            <a:ext cx="259189" cy="257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58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205082" y="6077735"/>
            <a:ext cx="4535688" cy="38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88"/>
              </a:lnSpc>
            </a:pPr>
            <a:r>
              <a:rPr lang="en-US" sz="2490" b="1">
                <a:solidFill>
                  <a:srgbClr val="597E52"/>
                </a:solidFill>
                <a:latin typeface="Raleway Bold"/>
                <a:ea typeface="Raleway Bold"/>
                <a:cs typeface="Raleway Bold"/>
                <a:sym typeface="Raleway Bold"/>
              </a:rPr>
              <a:t>Docker Image Vulnerabilities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557849" y="6650189"/>
            <a:ext cx="5380565" cy="2031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1304" lvl="1" indent="-210652" algn="l">
              <a:lnSpc>
                <a:spcPts val="2341"/>
              </a:lnSpc>
              <a:buFont typeface="Arial"/>
              <a:buChar char="•"/>
            </a:pPr>
            <a:r>
              <a:rPr lang="en-US" sz="1951">
                <a:solidFill>
                  <a:srgbClr val="585858"/>
                </a:solidFill>
                <a:latin typeface="Raleway"/>
                <a:ea typeface="Raleway"/>
                <a:cs typeface="Raleway"/>
                <a:sym typeface="Raleway"/>
              </a:rPr>
              <a:t>Risk: Using insecure or outdated base images in Docker could expose the application to security risks.</a:t>
            </a:r>
          </a:p>
          <a:p>
            <a:pPr marL="421304" lvl="1" indent="-210652" algn="l">
              <a:lnSpc>
                <a:spcPts val="2341"/>
              </a:lnSpc>
              <a:buFont typeface="Arial"/>
              <a:buChar char="•"/>
            </a:pPr>
            <a:r>
              <a:rPr lang="en-US" sz="1951">
                <a:solidFill>
                  <a:srgbClr val="585858"/>
                </a:solidFill>
                <a:latin typeface="Raleway"/>
                <a:ea typeface="Raleway"/>
                <a:cs typeface="Raleway"/>
                <a:sym typeface="Raleway"/>
              </a:rPr>
              <a:t>Mitigation: Use trusted base images, regularly scan images for vulnerabilities, and update dependencies.</a:t>
            </a:r>
          </a:p>
          <a:p>
            <a:pPr algn="l">
              <a:lnSpc>
                <a:spcPts val="2341"/>
              </a:lnSpc>
            </a:pPr>
            <a:endParaRPr lang="en-US" sz="1951">
              <a:solidFill>
                <a:srgbClr val="58585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2138439" y="6068210"/>
            <a:ext cx="259189" cy="257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58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653796" y="5949089"/>
            <a:ext cx="4227671" cy="38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88"/>
              </a:lnSpc>
            </a:pPr>
            <a:r>
              <a:rPr lang="en-US" sz="2490" b="1">
                <a:solidFill>
                  <a:srgbClr val="597E52"/>
                </a:solidFill>
                <a:latin typeface="Raleway Bold"/>
                <a:ea typeface="Raleway Bold"/>
                <a:cs typeface="Raleway Bold"/>
                <a:sym typeface="Raleway Bold"/>
              </a:rPr>
              <a:t>Cloud Deployment Issues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938414" y="6556631"/>
            <a:ext cx="5213195" cy="2320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1304" lvl="1" indent="-210652" algn="l">
              <a:lnSpc>
                <a:spcPts val="2341"/>
              </a:lnSpc>
              <a:buFont typeface="Arial"/>
              <a:buChar char="•"/>
            </a:pPr>
            <a:r>
              <a:rPr lang="en-US" sz="1951">
                <a:solidFill>
                  <a:srgbClr val="585858"/>
                </a:solidFill>
                <a:latin typeface="Raleway"/>
                <a:ea typeface="Raleway"/>
                <a:cs typeface="Raleway"/>
                <a:sym typeface="Raleway"/>
              </a:rPr>
              <a:t>Risk: Misconfigured cloud resources (e.g., AWS, GCP) could lead to deployment failures or cost overruns.</a:t>
            </a:r>
          </a:p>
          <a:p>
            <a:pPr marL="421304" lvl="1" indent="-210652" algn="l">
              <a:lnSpc>
                <a:spcPts val="2341"/>
              </a:lnSpc>
              <a:buFont typeface="Arial"/>
              <a:buChar char="•"/>
            </a:pPr>
            <a:r>
              <a:rPr lang="en-US" sz="1951">
                <a:solidFill>
                  <a:srgbClr val="585858"/>
                </a:solidFill>
                <a:latin typeface="Raleway"/>
                <a:ea typeface="Raleway"/>
                <a:cs typeface="Raleway"/>
                <a:sym typeface="Raleway"/>
              </a:rPr>
              <a:t>Mitigation: Use Infrastructure as Code (IaC) tools (e.g., Terraform) to manage cloud resources and monitor costs.</a:t>
            </a:r>
          </a:p>
          <a:p>
            <a:pPr algn="l">
              <a:lnSpc>
                <a:spcPts val="2341"/>
              </a:lnSpc>
            </a:pPr>
            <a:endParaRPr lang="en-US" sz="1951">
              <a:solidFill>
                <a:srgbClr val="58585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2341"/>
              </a:lnSpc>
            </a:pPr>
            <a:endParaRPr lang="en-US" sz="1951">
              <a:solidFill>
                <a:srgbClr val="58585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1527519" y="1241682"/>
            <a:ext cx="1118969" cy="315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4"/>
              </a:lnSpc>
            </a:pPr>
            <a:r>
              <a:rPr lang="en-US" sz="183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Home 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2730938" y="1233606"/>
            <a:ext cx="1418304" cy="315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4"/>
              </a:lnSpc>
            </a:pPr>
            <a:r>
              <a:rPr lang="en-US" sz="1831" u="sng">
                <a:solidFill>
                  <a:srgbClr val="A78333"/>
                </a:solidFill>
                <a:latin typeface="Raleway"/>
                <a:ea typeface="Raleway"/>
                <a:cs typeface="Raleway"/>
                <a:sym typeface="Raleway"/>
              </a:rPr>
              <a:t>Discussion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4282592" y="1232957"/>
            <a:ext cx="1470113" cy="315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4"/>
              </a:lnSpc>
            </a:pPr>
            <a:r>
              <a:rPr lang="en-US" sz="183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Conclusion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505904" y="1232957"/>
            <a:ext cx="1494972" cy="315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1"/>
              </a:lnSpc>
            </a:pPr>
            <a:r>
              <a:rPr lang="en-US" sz="1829" u="sng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  <a:hlinkClick r:id="rId8" tooltip="https://github.com/ahmed-ahmedd/guestbook"/>
              </a:rPr>
              <a:t>guestbook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905209"/>
            <a:ext cx="16230608" cy="0"/>
          </a:xfrm>
          <a:prstGeom prst="line">
            <a:avLst/>
          </a:prstGeom>
          <a:ln w="9525" cap="flat">
            <a:solidFill>
              <a:srgbClr val="5D5D5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EG"/>
          </a:p>
        </p:txBody>
      </p:sp>
      <p:sp>
        <p:nvSpPr>
          <p:cNvPr id="3" name="AutoShape 3"/>
          <p:cNvSpPr/>
          <p:nvPr/>
        </p:nvSpPr>
        <p:spPr>
          <a:xfrm>
            <a:off x="1028698" y="854010"/>
            <a:ext cx="16230608" cy="0"/>
          </a:xfrm>
          <a:prstGeom prst="line">
            <a:avLst/>
          </a:prstGeom>
          <a:ln w="9525" cap="flat">
            <a:solidFill>
              <a:srgbClr val="5D5D5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EG"/>
          </a:p>
        </p:txBody>
      </p:sp>
      <p:sp>
        <p:nvSpPr>
          <p:cNvPr id="4" name="Freeform 4"/>
          <p:cNvSpPr/>
          <p:nvPr/>
        </p:nvSpPr>
        <p:spPr>
          <a:xfrm>
            <a:off x="1717544" y="1124141"/>
            <a:ext cx="527235" cy="510938"/>
          </a:xfrm>
          <a:custGeom>
            <a:avLst/>
            <a:gdLst/>
            <a:ahLst/>
            <a:cxnLst/>
            <a:rect l="l" t="t" r="r" b="b"/>
            <a:pathLst>
              <a:path w="527235" h="510938">
                <a:moveTo>
                  <a:pt x="0" y="0"/>
                </a:moveTo>
                <a:lnTo>
                  <a:pt x="527235" y="0"/>
                </a:lnTo>
                <a:lnTo>
                  <a:pt x="527235" y="510938"/>
                </a:lnTo>
                <a:lnTo>
                  <a:pt x="0" y="510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grpSp>
        <p:nvGrpSpPr>
          <p:cNvPr id="5" name="Group 5"/>
          <p:cNvGrpSpPr/>
          <p:nvPr/>
        </p:nvGrpSpPr>
        <p:grpSpPr>
          <a:xfrm>
            <a:off x="7366556" y="1271706"/>
            <a:ext cx="279079" cy="27907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35C1D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776108" y="1271706"/>
            <a:ext cx="279079" cy="27907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35C1D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185659" y="1271706"/>
            <a:ext cx="279079" cy="27907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35C1D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5843536"/>
            <a:ext cx="16230606" cy="3065614"/>
            <a:chOff x="0" y="0"/>
            <a:chExt cx="4671566" cy="88235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671566" cy="882359"/>
            </a:xfrm>
            <a:custGeom>
              <a:avLst/>
              <a:gdLst/>
              <a:ahLst/>
              <a:cxnLst/>
              <a:rect l="l" t="t" r="r" b="b"/>
              <a:pathLst>
                <a:path w="4671566" h="882359">
                  <a:moveTo>
                    <a:pt x="16695" y="0"/>
                  </a:moveTo>
                  <a:lnTo>
                    <a:pt x="4654871" y="0"/>
                  </a:lnTo>
                  <a:cubicBezTo>
                    <a:pt x="4664091" y="0"/>
                    <a:pt x="4671566" y="7475"/>
                    <a:pt x="4671566" y="16695"/>
                  </a:cubicBezTo>
                  <a:lnTo>
                    <a:pt x="4671566" y="865664"/>
                  </a:lnTo>
                  <a:cubicBezTo>
                    <a:pt x="4671566" y="874884"/>
                    <a:pt x="4664091" y="882359"/>
                    <a:pt x="4654871" y="882359"/>
                  </a:cubicBezTo>
                  <a:lnTo>
                    <a:pt x="16695" y="882359"/>
                  </a:lnTo>
                  <a:cubicBezTo>
                    <a:pt x="7475" y="882359"/>
                    <a:pt x="0" y="874884"/>
                    <a:pt x="0" y="865664"/>
                  </a:cubicBezTo>
                  <a:lnTo>
                    <a:pt x="0" y="16695"/>
                  </a:lnTo>
                  <a:cubicBezTo>
                    <a:pt x="0" y="7475"/>
                    <a:pt x="7475" y="0"/>
                    <a:pt x="166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D4D4D"/>
              </a:solidFill>
              <a:prstDash val="solid"/>
              <a:round/>
            </a:ln>
          </p:spPr>
          <p:txBody>
            <a:bodyPr/>
            <a:lstStyle/>
            <a:p>
              <a:endParaRPr lang="en-E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671566" cy="920459"/>
            </a:xfrm>
            <a:prstGeom prst="rect">
              <a:avLst/>
            </a:prstGeom>
          </p:spPr>
          <p:txBody>
            <a:bodyPr lIns="51308" tIns="51308" rIns="51308" bIns="51308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H="1" flipV="1">
            <a:off x="11938414" y="5930762"/>
            <a:ext cx="0" cy="3065614"/>
          </a:xfrm>
          <a:prstGeom prst="line">
            <a:avLst/>
          </a:prstGeom>
          <a:ln w="19050" cap="flat">
            <a:solidFill>
              <a:srgbClr val="5D5D5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EG"/>
          </a:p>
        </p:txBody>
      </p:sp>
      <p:sp>
        <p:nvSpPr>
          <p:cNvPr id="18" name="AutoShape 18"/>
          <p:cNvSpPr/>
          <p:nvPr/>
        </p:nvSpPr>
        <p:spPr>
          <a:xfrm flipH="1" flipV="1">
            <a:off x="6349567" y="5930762"/>
            <a:ext cx="0" cy="3065614"/>
          </a:xfrm>
          <a:prstGeom prst="line">
            <a:avLst/>
          </a:prstGeom>
          <a:ln w="19050" cap="flat">
            <a:solidFill>
              <a:srgbClr val="5D5D5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EG"/>
          </a:p>
        </p:txBody>
      </p:sp>
      <p:grpSp>
        <p:nvGrpSpPr>
          <p:cNvPr id="22" name="Group 22"/>
          <p:cNvGrpSpPr/>
          <p:nvPr/>
        </p:nvGrpSpPr>
        <p:grpSpPr>
          <a:xfrm>
            <a:off x="1212719" y="6061331"/>
            <a:ext cx="504825" cy="504825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7E52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571670" y="5958614"/>
            <a:ext cx="504825" cy="504825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7E52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015621" y="5958614"/>
            <a:ext cx="504825" cy="504825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7E52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0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16218669" y="1296803"/>
            <a:ext cx="351783" cy="203394"/>
          </a:xfrm>
          <a:custGeom>
            <a:avLst/>
            <a:gdLst/>
            <a:ahLst/>
            <a:cxnLst/>
            <a:rect l="l" t="t" r="r" b="b"/>
            <a:pathLst>
              <a:path w="351783" h="203394">
                <a:moveTo>
                  <a:pt x="0" y="0"/>
                </a:moveTo>
                <a:lnTo>
                  <a:pt x="351783" y="0"/>
                </a:lnTo>
                <a:lnTo>
                  <a:pt x="351783" y="203394"/>
                </a:lnTo>
                <a:lnTo>
                  <a:pt x="0" y="2033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32" name="Freeform 32"/>
          <p:cNvSpPr/>
          <p:nvPr/>
        </p:nvSpPr>
        <p:spPr>
          <a:xfrm>
            <a:off x="12138439" y="2179904"/>
            <a:ext cx="5105562" cy="3401580"/>
          </a:xfrm>
          <a:custGeom>
            <a:avLst/>
            <a:gdLst/>
            <a:ahLst/>
            <a:cxnLst/>
            <a:rect l="l" t="t" r="r" b="b"/>
            <a:pathLst>
              <a:path w="5105562" h="3401580">
                <a:moveTo>
                  <a:pt x="0" y="0"/>
                </a:moveTo>
                <a:lnTo>
                  <a:pt x="5105562" y="0"/>
                </a:lnTo>
                <a:lnTo>
                  <a:pt x="5105562" y="3401581"/>
                </a:lnTo>
                <a:lnTo>
                  <a:pt x="0" y="34015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33" name="TextBox 33"/>
          <p:cNvSpPr txBox="1"/>
          <p:nvPr/>
        </p:nvSpPr>
        <p:spPr>
          <a:xfrm>
            <a:off x="1028694" y="2941232"/>
            <a:ext cx="11058309" cy="939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86"/>
              </a:lnSpc>
            </a:pPr>
            <a:r>
              <a:rPr lang="en-US" sz="6986">
                <a:solidFill>
                  <a:srgbClr val="000000"/>
                </a:solidFill>
                <a:latin typeface="Bricolage Grotesque 28 Condensed"/>
                <a:ea typeface="Bricolage Grotesque 28 Condensed"/>
                <a:cs typeface="Bricolage Grotesque 28 Condensed"/>
                <a:sym typeface="Bricolage Grotesque 28 Condensed"/>
              </a:rPr>
              <a:t>MITIGATION PLAN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89778" y="6175594"/>
            <a:ext cx="259189" cy="257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58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844354" y="6015689"/>
            <a:ext cx="4539197" cy="38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88"/>
              </a:lnSpc>
            </a:pPr>
            <a:r>
              <a:rPr lang="en-US" sz="2490" b="1">
                <a:solidFill>
                  <a:srgbClr val="597E52"/>
                </a:solidFill>
                <a:latin typeface="Raleway Bold"/>
                <a:ea typeface="Raleway Bold"/>
                <a:cs typeface="Raleway Bold"/>
                <a:sym typeface="Raleway Bold"/>
              </a:rPr>
              <a:t>Testing &amp; Validation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19372" y="6823331"/>
            <a:ext cx="4392056" cy="1150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8339" lvl="1" indent="-164170" algn="just">
              <a:lnSpc>
                <a:spcPts val="1824"/>
              </a:lnSpc>
              <a:buFont typeface="Arial"/>
              <a:buChar char="•"/>
            </a:pPr>
            <a:r>
              <a:rPr lang="en-US" sz="1520">
                <a:solidFill>
                  <a:srgbClr val="585858"/>
                </a:solidFill>
                <a:latin typeface="Raleway"/>
                <a:ea typeface="Raleway"/>
                <a:cs typeface="Raleway"/>
                <a:sym typeface="Raleway"/>
              </a:rPr>
              <a:t>Conduct thorough testing at each stage (build, test, deploy) to catch issues early.</a:t>
            </a:r>
          </a:p>
          <a:p>
            <a:pPr marL="328339" lvl="1" indent="-164170" algn="just">
              <a:lnSpc>
                <a:spcPts val="1824"/>
              </a:lnSpc>
              <a:buFont typeface="Arial"/>
              <a:buChar char="•"/>
            </a:pPr>
            <a:r>
              <a:rPr lang="en-US" sz="1520">
                <a:solidFill>
                  <a:srgbClr val="585858"/>
                </a:solidFill>
                <a:latin typeface="Raleway"/>
                <a:ea typeface="Raleway"/>
                <a:cs typeface="Raleway"/>
                <a:sym typeface="Raleway"/>
              </a:rPr>
              <a:t>Use automated testing tools (e.g., Selenium, JUnit) for comprehensive coverage.</a:t>
            </a:r>
          </a:p>
          <a:p>
            <a:pPr algn="just">
              <a:lnSpc>
                <a:spcPts val="1824"/>
              </a:lnSpc>
            </a:pPr>
            <a:endParaRPr lang="en-US" sz="1520">
              <a:solidFill>
                <a:srgbClr val="58585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6694488" y="6068210"/>
            <a:ext cx="259189" cy="257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58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205082" y="6077735"/>
            <a:ext cx="4535688" cy="752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88"/>
              </a:lnSpc>
            </a:pPr>
            <a:r>
              <a:rPr lang="en-US" sz="2490" b="1">
                <a:solidFill>
                  <a:srgbClr val="597E52"/>
                </a:solidFill>
                <a:latin typeface="Raleway Bold"/>
                <a:ea typeface="Raleway Bold"/>
                <a:cs typeface="Raleway Bold"/>
                <a:sym typeface="Raleway Bold"/>
              </a:rPr>
              <a:t>Monitoring &amp; Alerts:</a:t>
            </a:r>
          </a:p>
          <a:p>
            <a:pPr algn="l">
              <a:lnSpc>
                <a:spcPts val="2988"/>
              </a:lnSpc>
            </a:pPr>
            <a:endParaRPr lang="en-US" sz="2490" b="1">
              <a:solidFill>
                <a:srgbClr val="597E52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6557849" y="6650189"/>
            <a:ext cx="5380565" cy="1743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1304" lvl="1" indent="-210652" algn="l">
              <a:lnSpc>
                <a:spcPts val="2341"/>
              </a:lnSpc>
              <a:buFont typeface="Arial"/>
              <a:buChar char="•"/>
            </a:pPr>
            <a:r>
              <a:rPr lang="en-US" sz="1951">
                <a:solidFill>
                  <a:srgbClr val="585858"/>
                </a:solidFill>
                <a:latin typeface="Raleway"/>
                <a:ea typeface="Raleway"/>
                <a:cs typeface="Raleway"/>
                <a:sym typeface="Raleway"/>
              </a:rPr>
              <a:t>Implement monitoring tools (e.g., Prometheus, Grafana) to track pipeline performance.</a:t>
            </a:r>
          </a:p>
          <a:p>
            <a:pPr marL="421304" lvl="1" indent="-210652" algn="l">
              <a:lnSpc>
                <a:spcPts val="2341"/>
              </a:lnSpc>
              <a:buFont typeface="Arial"/>
              <a:buChar char="•"/>
            </a:pPr>
            <a:r>
              <a:rPr lang="en-US" sz="1951">
                <a:solidFill>
                  <a:srgbClr val="585858"/>
                </a:solidFill>
                <a:latin typeface="Raleway"/>
                <a:ea typeface="Raleway"/>
                <a:cs typeface="Raleway"/>
                <a:sym typeface="Raleway"/>
              </a:rPr>
              <a:t>Set up alerts for pipeline failures or resource bottlenecks.</a:t>
            </a:r>
          </a:p>
          <a:p>
            <a:pPr algn="l">
              <a:lnSpc>
                <a:spcPts val="2341"/>
              </a:lnSpc>
            </a:pPr>
            <a:endParaRPr lang="en-US" sz="1951">
              <a:solidFill>
                <a:srgbClr val="58585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2138439" y="6068210"/>
            <a:ext cx="259189" cy="257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58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653796" y="5949089"/>
            <a:ext cx="4227671" cy="1496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88"/>
              </a:lnSpc>
            </a:pPr>
            <a:r>
              <a:rPr lang="en-US" sz="2490" b="1">
                <a:solidFill>
                  <a:srgbClr val="597E52"/>
                </a:solidFill>
                <a:latin typeface="Raleway Bold"/>
                <a:ea typeface="Raleway Bold"/>
                <a:cs typeface="Raleway Bold"/>
                <a:sym typeface="Raleway Bold"/>
              </a:rPr>
              <a:t>Documentation &amp; Knowledge Sharing:</a:t>
            </a:r>
          </a:p>
          <a:p>
            <a:pPr marL="537702" lvl="1" indent="-268851" algn="l">
              <a:lnSpc>
                <a:spcPts val="2988"/>
              </a:lnSpc>
              <a:buFont typeface="Arial"/>
              <a:buChar char="•"/>
            </a:pPr>
            <a:endParaRPr lang="en-US" sz="2490" b="1">
              <a:solidFill>
                <a:srgbClr val="597E52"/>
              </a:solidFill>
              <a:latin typeface="Raleway Bold"/>
              <a:ea typeface="Raleway Bold"/>
              <a:cs typeface="Raleway Bold"/>
              <a:sym typeface="Raleway Bold"/>
            </a:endParaRPr>
          </a:p>
          <a:p>
            <a:pPr algn="l">
              <a:lnSpc>
                <a:spcPts val="2988"/>
              </a:lnSpc>
            </a:pPr>
            <a:endParaRPr lang="en-US" sz="2490" b="1">
              <a:solidFill>
                <a:srgbClr val="597E52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1938414" y="6892064"/>
            <a:ext cx="5213195" cy="1743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1304" lvl="1" indent="-210652" algn="l">
              <a:lnSpc>
                <a:spcPts val="2341"/>
              </a:lnSpc>
              <a:buFont typeface="Arial"/>
              <a:buChar char="•"/>
            </a:pPr>
            <a:r>
              <a:rPr lang="en-US" sz="1951">
                <a:solidFill>
                  <a:srgbClr val="585858"/>
                </a:solidFill>
                <a:latin typeface="Raleway"/>
                <a:ea typeface="Raleway"/>
                <a:cs typeface="Raleway"/>
                <a:sym typeface="Raleway"/>
              </a:rPr>
              <a:t>Maintain detailed documentation for all configurations, playbooks, and pipeline designs.</a:t>
            </a:r>
          </a:p>
          <a:p>
            <a:pPr marL="421304" lvl="1" indent="-210652" algn="l">
              <a:lnSpc>
                <a:spcPts val="2341"/>
              </a:lnSpc>
              <a:buFont typeface="Arial"/>
              <a:buChar char="•"/>
            </a:pPr>
            <a:r>
              <a:rPr lang="en-US" sz="1951">
                <a:solidFill>
                  <a:srgbClr val="585858"/>
                </a:solidFill>
                <a:latin typeface="Raleway"/>
                <a:ea typeface="Raleway"/>
                <a:cs typeface="Raleway"/>
                <a:sym typeface="Raleway"/>
              </a:rPr>
              <a:t>Conduct team training sessions to ensure everyone understands the pipeline.</a:t>
            </a:r>
          </a:p>
          <a:p>
            <a:pPr algn="l">
              <a:lnSpc>
                <a:spcPts val="2341"/>
              </a:lnSpc>
            </a:pPr>
            <a:endParaRPr lang="en-US" sz="1951">
              <a:solidFill>
                <a:srgbClr val="58585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1527519" y="1241682"/>
            <a:ext cx="1118969" cy="315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4"/>
              </a:lnSpc>
            </a:pPr>
            <a:r>
              <a:rPr lang="en-US" sz="183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Home 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2730938" y="1233606"/>
            <a:ext cx="1418304" cy="315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4"/>
              </a:lnSpc>
            </a:pPr>
            <a:r>
              <a:rPr lang="en-US" sz="1831" u="sng">
                <a:solidFill>
                  <a:srgbClr val="A78333"/>
                </a:solidFill>
                <a:latin typeface="Raleway"/>
                <a:ea typeface="Raleway"/>
                <a:cs typeface="Raleway"/>
                <a:sym typeface="Raleway"/>
              </a:rPr>
              <a:t>Discussion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4282592" y="1232957"/>
            <a:ext cx="1470113" cy="315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4"/>
              </a:lnSpc>
            </a:pPr>
            <a:r>
              <a:rPr lang="en-US" sz="183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Conclusion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505904" y="1232957"/>
            <a:ext cx="1494972" cy="315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1"/>
              </a:lnSpc>
            </a:pPr>
            <a:r>
              <a:rPr lang="en-US" sz="1829" u="sng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  <a:hlinkClick r:id="rId7" tooltip="https://github.com/ahmed-ahmedd/guestbook"/>
              </a:rPr>
              <a:t>guestbook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1066</Words>
  <Application>Microsoft Macintosh PowerPoint</Application>
  <PresentationFormat>Custom</PresentationFormat>
  <Paragraphs>171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Aileron Regular</vt:lpstr>
      <vt:lpstr>Calibri</vt:lpstr>
      <vt:lpstr>Aileron Heavy</vt:lpstr>
      <vt:lpstr>Adumu Regular</vt:lpstr>
      <vt:lpstr>Aptos</vt:lpstr>
      <vt:lpstr>Arial</vt:lpstr>
      <vt:lpstr>Bricolage Grotesque 28 Condensed</vt:lpstr>
      <vt:lpstr>Raleway Bold</vt:lpstr>
      <vt:lpstr>Raleway</vt:lpstr>
      <vt:lpstr>Garet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Simple Minimalist Project Plan Presentation</dc:title>
  <cp:lastModifiedBy>Hossam Hakim</cp:lastModifiedBy>
  <cp:revision>2</cp:revision>
  <dcterms:created xsi:type="dcterms:W3CDTF">2006-08-16T00:00:00Z</dcterms:created>
  <dcterms:modified xsi:type="dcterms:W3CDTF">2025-02-25T21:24:05Z</dcterms:modified>
  <dc:identifier>DAGgB7Z0OAo</dc:identifier>
</cp:coreProperties>
</file>